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4"/>
  </p:notesMasterIdLst>
  <p:handoutMasterIdLst>
    <p:handoutMasterId r:id="rId45"/>
  </p:handoutMasterIdLst>
  <p:sldIdLst>
    <p:sldId id="526" r:id="rId2"/>
    <p:sldId id="532" r:id="rId3"/>
    <p:sldId id="664" r:id="rId4"/>
    <p:sldId id="588" r:id="rId5"/>
    <p:sldId id="589" r:id="rId6"/>
    <p:sldId id="590" r:id="rId7"/>
    <p:sldId id="591" r:id="rId8"/>
    <p:sldId id="604" r:id="rId9"/>
    <p:sldId id="605" r:id="rId10"/>
    <p:sldId id="606" r:id="rId11"/>
    <p:sldId id="607" r:id="rId12"/>
    <p:sldId id="608" r:id="rId13"/>
    <p:sldId id="609" r:id="rId14"/>
    <p:sldId id="659" r:id="rId15"/>
    <p:sldId id="660" r:id="rId16"/>
    <p:sldId id="661" r:id="rId17"/>
    <p:sldId id="610" r:id="rId18"/>
    <p:sldId id="614" r:id="rId19"/>
    <p:sldId id="620" r:id="rId20"/>
    <p:sldId id="645" r:id="rId21"/>
    <p:sldId id="621" r:id="rId22"/>
    <p:sldId id="628" r:id="rId23"/>
    <p:sldId id="629" r:id="rId24"/>
    <p:sldId id="630" r:id="rId25"/>
    <p:sldId id="631" r:id="rId26"/>
    <p:sldId id="632" r:id="rId27"/>
    <p:sldId id="634" r:id="rId28"/>
    <p:sldId id="635" r:id="rId29"/>
    <p:sldId id="646" r:id="rId30"/>
    <p:sldId id="647" r:id="rId31"/>
    <p:sldId id="648" r:id="rId32"/>
    <p:sldId id="649" r:id="rId33"/>
    <p:sldId id="650" r:id="rId34"/>
    <p:sldId id="651" r:id="rId35"/>
    <p:sldId id="652" r:id="rId36"/>
    <p:sldId id="653" r:id="rId37"/>
    <p:sldId id="654" r:id="rId38"/>
    <p:sldId id="655" r:id="rId39"/>
    <p:sldId id="656" r:id="rId40"/>
    <p:sldId id="658" r:id="rId41"/>
    <p:sldId id="657" r:id="rId42"/>
    <p:sldId id="432" r:id="rId43"/>
  </p:sldIdLst>
  <p:sldSz cx="9144000" cy="6858000" type="screen4x3"/>
  <p:notesSz cx="6797675" cy="9928225"/>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Styl jasny 3 — Ak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797" autoAdjust="0"/>
    <p:restoredTop sz="90664" autoAdjust="0"/>
  </p:normalViewPr>
  <p:slideViewPr>
    <p:cSldViewPr>
      <p:cViewPr varScale="1">
        <p:scale>
          <a:sx n="80" d="100"/>
          <a:sy n="80" d="100"/>
        </p:scale>
        <p:origin x="-1536" y="-96"/>
      </p:cViewPr>
      <p:guideLst>
        <p:guide orient="horz" pos="2160"/>
        <p:guide pos="2880"/>
      </p:guideLst>
    </p:cSldViewPr>
  </p:slideViewPr>
  <p:outlineViewPr>
    <p:cViewPr>
      <p:scale>
        <a:sx n="33" d="100"/>
        <a:sy n="33" d="100"/>
      </p:scale>
      <p:origin x="264" y="0"/>
    </p:cViewPr>
  </p:outlineViewPr>
  <p:notesTextViewPr>
    <p:cViewPr>
      <p:scale>
        <a:sx n="100" d="100"/>
        <a:sy n="100" d="100"/>
      </p:scale>
      <p:origin x="0" y="0"/>
    </p:cViewPr>
  </p:notesTextViewPr>
  <p:sorterViewPr>
    <p:cViewPr>
      <p:scale>
        <a:sx n="66" d="100"/>
        <a:sy n="66" d="100"/>
      </p:scale>
      <p:origin x="0" y="-5004"/>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1" y="0"/>
            <a:ext cx="2946247" cy="496811"/>
          </a:xfrm>
          <a:prstGeom prst="rect">
            <a:avLst/>
          </a:prstGeom>
        </p:spPr>
        <p:txBody>
          <a:bodyPr vert="horz" lIns="92108" tIns="46054" rIns="92108" bIns="46054" rtlCol="0"/>
          <a:lstStyle>
            <a:lvl1pPr algn="l">
              <a:defRPr sz="1200"/>
            </a:lvl1pPr>
          </a:lstStyle>
          <a:p>
            <a:endParaRPr lang="pl-PL"/>
          </a:p>
        </p:txBody>
      </p:sp>
      <p:sp>
        <p:nvSpPr>
          <p:cNvPr id="3" name="Symbol zastępczy daty 2"/>
          <p:cNvSpPr>
            <a:spLocks noGrp="1"/>
          </p:cNvSpPr>
          <p:nvPr>
            <p:ph type="dt" sz="quarter" idx="1"/>
          </p:nvPr>
        </p:nvSpPr>
        <p:spPr>
          <a:xfrm>
            <a:off x="3849826" y="0"/>
            <a:ext cx="2946246" cy="496811"/>
          </a:xfrm>
          <a:prstGeom prst="rect">
            <a:avLst/>
          </a:prstGeom>
        </p:spPr>
        <p:txBody>
          <a:bodyPr vert="horz" lIns="92108" tIns="46054" rIns="92108" bIns="46054" rtlCol="0"/>
          <a:lstStyle>
            <a:lvl1pPr algn="r">
              <a:defRPr sz="1200"/>
            </a:lvl1pPr>
          </a:lstStyle>
          <a:p>
            <a:r>
              <a:rPr lang="pl-PL" smtClean="0"/>
              <a:t>12.04.2018</a:t>
            </a:r>
            <a:endParaRPr lang="pl-PL"/>
          </a:p>
        </p:txBody>
      </p:sp>
      <p:sp>
        <p:nvSpPr>
          <p:cNvPr id="4" name="Symbol zastępczy stopki 3"/>
          <p:cNvSpPr>
            <a:spLocks noGrp="1"/>
          </p:cNvSpPr>
          <p:nvPr>
            <p:ph type="ftr" sz="quarter" idx="2"/>
          </p:nvPr>
        </p:nvSpPr>
        <p:spPr>
          <a:xfrm>
            <a:off x="1" y="9429817"/>
            <a:ext cx="2946247" cy="496810"/>
          </a:xfrm>
          <a:prstGeom prst="rect">
            <a:avLst/>
          </a:prstGeom>
        </p:spPr>
        <p:txBody>
          <a:bodyPr vert="horz" lIns="92108" tIns="46054" rIns="92108" bIns="46054" rtlCol="0" anchor="b"/>
          <a:lstStyle>
            <a:lvl1pPr algn="l">
              <a:defRPr sz="1200"/>
            </a:lvl1pPr>
          </a:lstStyle>
          <a:p>
            <a:endParaRPr lang="pl-PL"/>
          </a:p>
        </p:txBody>
      </p:sp>
      <p:sp>
        <p:nvSpPr>
          <p:cNvPr id="5" name="Symbol zastępczy numeru slajdu 4"/>
          <p:cNvSpPr>
            <a:spLocks noGrp="1"/>
          </p:cNvSpPr>
          <p:nvPr>
            <p:ph type="sldNum" sz="quarter" idx="3"/>
          </p:nvPr>
        </p:nvSpPr>
        <p:spPr>
          <a:xfrm>
            <a:off x="3849826" y="9429817"/>
            <a:ext cx="2946246" cy="496810"/>
          </a:xfrm>
          <a:prstGeom prst="rect">
            <a:avLst/>
          </a:prstGeom>
        </p:spPr>
        <p:txBody>
          <a:bodyPr vert="horz" lIns="92108" tIns="46054" rIns="92108" bIns="46054" rtlCol="0" anchor="b"/>
          <a:lstStyle>
            <a:lvl1pPr algn="r">
              <a:defRPr sz="1200"/>
            </a:lvl1pPr>
          </a:lstStyle>
          <a:p>
            <a:fld id="{555CDA5B-FF14-4745-94B5-FB58216494E6}" type="slidenum">
              <a:rPr lang="pl-PL" smtClean="0"/>
              <a:pPr/>
              <a:t>‹#›</a:t>
            </a:fld>
            <a:endParaRPr lang="pl-PL"/>
          </a:p>
        </p:txBody>
      </p:sp>
    </p:spTree>
    <p:extLst>
      <p:ext uri="{BB962C8B-B14F-4D97-AF65-F5344CB8AC3E}">
        <p14:creationId xmlns:p14="http://schemas.microsoft.com/office/powerpoint/2010/main" val="485085647"/>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45660" cy="496411"/>
          </a:xfrm>
          <a:prstGeom prst="rect">
            <a:avLst/>
          </a:prstGeom>
        </p:spPr>
        <p:txBody>
          <a:bodyPr vert="horz" lIns="92108" tIns="46054" rIns="92108" bIns="46054" rtlCol="0"/>
          <a:lstStyle>
            <a:lvl1pPr algn="l">
              <a:defRPr sz="1200"/>
            </a:lvl1pPr>
          </a:lstStyle>
          <a:p>
            <a:endParaRPr lang="pl-PL"/>
          </a:p>
        </p:txBody>
      </p:sp>
      <p:sp>
        <p:nvSpPr>
          <p:cNvPr id="3" name="Symbol zastępczy daty 2"/>
          <p:cNvSpPr>
            <a:spLocks noGrp="1"/>
          </p:cNvSpPr>
          <p:nvPr>
            <p:ph type="dt" idx="1"/>
          </p:nvPr>
        </p:nvSpPr>
        <p:spPr>
          <a:xfrm>
            <a:off x="3850442" y="0"/>
            <a:ext cx="2945660" cy="496411"/>
          </a:xfrm>
          <a:prstGeom prst="rect">
            <a:avLst/>
          </a:prstGeom>
        </p:spPr>
        <p:txBody>
          <a:bodyPr vert="horz" lIns="92108" tIns="46054" rIns="92108" bIns="46054" rtlCol="0"/>
          <a:lstStyle>
            <a:lvl1pPr algn="r">
              <a:defRPr sz="1200"/>
            </a:lvl1pPr>
          </a:lstStyle>
          <a:p>
            <a:r>
              <a:rPr lang="pl-PL" smtClean="0"/>
              <a:t>12.04.2018</a:t>
            </a:r>
            <a:endParaRPr lang="pl-PL"/>
          </a:p>
        </p:txBody>
      </p:sp>
      <p:sp>
        <p:nvSpPr>
          <p:cNvPr id="4" name="Symbol zastępczy obrazu slajd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2108" tIns="46054" rIns="92108" bIns="46054" rtlCol="0" anchor="ctr"/>
          <a:lstStyle/>
          <a:p>
            <a:endParaRPr lang="pl-PL"/>
          </a:p>
        </p:txBody>
      </p:sp>
      <p:sp>
        <p:nvSpPr>
          <p:cNvPr id="5" name="Symbol zastępczy notatek 4"/>
          <p:cNvSpPr>
            <a:spLocks noGrp="1"/>
          </p:cNvSpPr>
          <p:nvPr>
            <p:ph type="body" sz="quarter" idx="3"/>
          </p:nvPr>
        </p:nvSpPr>
        <p:spPr>
          <a:xfrm>
            <a:off x="679768" y="4715908"/>
            <a:ext cx="5438140" cy="4467701"/>
          </a:xfrm>
          <a:prstGeom prst="rect">
            <a:avLst/>
          </a:prstGeom>
        </p:spPr>
        <p:txBody>
          <a:bodyPr vert="horz" lIns="92108" tIns="46054" rIns="92108" bIns="46054"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9430091"/>
            <a:ext cx="2945660" cy="496411"/>
          </a:xfrm>
          <a:prstGeom prst="rect">
            <a:avLst/>
          </a:prstGeom>
        </p:spPr>
        <p:txBody>
          <a:bodyPr vert="horz" lIns="92108" tIns="46054" rIns="92108" bIns="46054"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50442" y="9430091"/>
            <a:ext cx="2945660" cy="496411"/>
          </a:xfrm>
          <a:prstGeom prst="rect">
            <a:avLst/>
          </a:prstGeom>
        </p:spPr>
        <p:txBody>
          <a:bodyPr vert="horz" lIns="92108" tIns="46054" rIns="92108" bIns="46054" rtlCol="0" anchor="b"/>
          <a:lstStyle>
            <a:lvl1pPr algn="r">
              <a:defRPr sz="1200"/>
            </a:lvl1pPr>
          </a:lstStyle>
          <a:p>
            <a:fld id="{4F5E03D9-16CF-4A35-BE64-E443BA1FF3D6}" type="slidenum">
              <a:rPr lang="pl-PL" smtClean="0"/>
              <a:pPr/>
              <a:t>‹#›</a:t>
            </a:fld>
            <a:endParaRPr lang="pl-PL"/>
          </a:p>
        </p:txBody>
      </p:sp>
    </p:spTree>
    <p:extLst>
      <p:ext uri="{BB962C8B-B14F-4D97-AF65-F5344CB8AC3E}">
        <p14:creationId xmlns:p14="http://schemas.microsoft.com/office/powerpoint/2010/main" val="1772973097"/>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a:p>
        </p:txBody>
      </p:sp>
      <p:sp>
        <p:nvSpPr>
          <p:cNvPr id="4" name="Symbol zastępczy numeru slajdu 3"/>
          <p:cNvSpPr>
            <a:spLocks noGrp="1"/>
          </p:cNvSpPr>
          <p:nvPr>
            <p:ph type="sldNum" sz="quarter" idx="10"/>
          </p:nvPr>
        </p:nvSpPr>
        <p:spPr/>
        <p:txBody>
          <a:bodyPr/>
          <a:lstStyle/>
          <a:p>
            <a:fld id="{4F5E03D9-16CF-4A35-BE64-E443BA1FF3D6}" type="slidenum">
              <a:rPr lang="pl-PL" smtClean="0"/>
              <a:pPr/>
              <a:t>2</a:t>
            </a:fld>
            <a:endParaRPr lang="pl-PL"/>
          </a:p>
        </p:txBody>
      </p:sp>
      <p:sp>
        <p:nvSpPr>
          <p:cNvPr id="5" name="Symbol zastępczy daty 4"/>
          <p:cNvSpPr>
            <a:spLocks noGrp="1"/>
          </p:cNvSpPr>
          <p:nvPr>
            <p:ph type="dt" idx="11"/>
          </p:nvPr>
        </p:nvSpPr>
        <p:spPr/>
        <p:txBody>
          <a:bodyPr/>
          <a:lstStyle/>
          <a:p>
            <a:r>
              <a:rPr lang="pl-PL" smtClean="0"/>
              <a:t>12.04.2018</a:t>
            </a:r>
            <a:endParaRPr lang="pl-PL"/>
          </a:p>
        </p:txBody>
      </p:sp>
    </p:spTree>
    <p:extLst>
      <p:ext uri="{BB962C8B-B14F-4D97-AF65-F5344CB8AC3E}">
        <p14:creationId xmlns:p14="http://schemas.microsoft.com/office/powerpoint/2010/main" val="7209722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p>
            <a:fld id="{F29BDA05-3EAD-418F-AF27-26F006BD6B94}" type="slidenum">
              <a:rPr lang="pl-PL" smtClean="0"/>
              <a:pPr/>
              <a:t>42</a:t>
            </a:fld>
            <a:endParaRPr lang="pl-PL" smtClean="0"/>
          </a:p>
        </p:txBody>
      </p:sp>
      <p:sp>
        <p:nvSpPr>
          <p:cNvPr id="22531" name="Rectangle 7"/>
          <p:cNvSpPr txBox="1">
            <a:spLocks noGrp="1" noChangeArrowheads="1"/>
          </p:cNvSpPr>
          <p:nvPr/>
        </p:nvSpPr>
        <p:spPr bwMode="auto">
          <a:xfrm>
            <a:off x="3851277" y="9429672"/>
            <a:ext cx="2944813" cy="496966"/>
          </a:xfrm>
          <a:prstGeom prst="rect">
            <a:avLst/>
          </a:prstGeom>
          <a:noFill/>
          <a:ln w="9525">
            <a:noFill/>
            <a:miter lim="800000"/>
            <a:headEnd/>
            <a:tailEnd/>
          </a:ln>
        </p:spPr>
        <p:txBody>
          <a:bodyPr lIns="93388" tIns="46694" rIns="93388" bIns="46694" anchor="b"/>
          <a:lstStyle/>
          <a:p>
            <a:pPr algn="r" defTabSz="933868">
              <a:spcBef>
                <a:spcPct val="0"/>
              </a:spcBef>
            </a:pPr>
            <a:fld id="{74DBB0EE-9C71-41FF-A48C-BBE6F1093191}" type="slidenum">
              <a:rPr lang="pl-PL" sz="1200"/>
              <a:pPr algn="r" defTabSz="933868">
                <a:spcBef>
                  <a:spcPct val="0"/>
                </a:spcBef>
              </a:pPr>
              <a:t>42</a:t>
            </a:fld>
            <a:endParaRPr lang="pl-PL" sz="1200"/>
          </a:p>
        </p:txBody>
      </p:sp>
      <p:sp>
        <p:nvSpPr>
          <p:cNvPr id="22532" name="Rectangle 2"/>
          <p:cNvSpPr>
            <a:spLocks noGrp="1" noRot="1" noChangeAspect="1" noChangeArrowheads="1" noTextEdit="1"/>
          </p:cNvSpPr>
          <p:nvPr>
            <p:ph type="sldImg"/>
          </p:nvPr>
        </p:nvSpPr>
        <p:spPr>
          <a:xfrm>
            <a:off x="920750" y="746125"/>
            <a:ext cx="4960938" cy="3721100"/>
          </a:xfrm>
          <a:ln/>
        </p:spPr>
      </p:sp>
      <p:sp>
        <p:nvSpPr>
          <p:cNvPr id="22533" name="Rectangle 3"/>
          <p:cNvSpPr>
            <a:spLocks noGrp="1" noChangeArrowheads="1"/>
          </p:cNvSpPr>
          <p:nvPr>
            <p:ph type="body" idx="1"/>
          </p:nvPr>
        </p:nvSpPr>
        <p:spPr>
          <a:xfrm>
            <a:off x="682628" y="4712455"/>
            <a:ext cx="5432425" cy="4469527"/>
          </a:xfrm>
          <a:noFill/>
          <a:ln/>
        </p:spPr>
        <p:txBody>
          <a:bodyPr lIns="93388" tIns="46694" rIns="93388" bIns="46694"/>
          <a:lstStyle/>
          <a:p>
            <a:pPr eaLnBrk="1" hangingPunct="1"/>
            <a:endParaRPr lang="en-US" smtClean="0"/>
          </a:p>
        </p:txBody>
      </p:sp>
      <p:sp>
        <p:nvSpPr>
          <p:cNvPr id="2" name="Symbol zastępczy daty 1"/>
          <p:cNvSpPr>
            <a:spLocks noGrp="1"/>
          </p:cNvSpPr>
          <p:nvPr>
            <p:ph type="dt" idx="10"/>
          </p:nvPr>
        </p:nvSpPr>
        <p:spPr/>
        <p:txBody>
          <a:bodyPr/>
          <a:lstStyle/>
          <a:p>
            <a:r>
              <a:rPr lang="pl-PL" smtClean="0"/>
              <a:t>12.04.2018</a:t>
            </a:r>
            <a:endParaRPr lang="pl-PL"/>
          </a:p>
        </p:txBody>
      </p:sp>
    </p:spTree>
    <p:extLst>
      <p:ext uri="{BB962C8B-B14F-4D97-AF65-F5344CB8AC3E}">
        <p14:creationId xmlns:p14="http://schemas.microsoft.com/office/powerpoint/2010/main" val="40066165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1FEA2248-8B1B-4380-AEB2-DE5E39AC6792}" type="datetimeFigureOut">
              <a:rPr lang="pl-PL" smtClean="0"/>
              <a:pPr/>
              <a:t>11.07.2018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8646F7A-5B34-43A7-A3CF-EF262C0729B0}"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1FEA2248-8B1B-4380-AEB2-DE5E39AC6792}" type="datetimeFigureOut">
              <a:rPr lang="pl-PL" smtClean="0"/>
              <a:pPr/>
              <a:t>11.07.2018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8646F7A-5B34-43A7-A3CF-EF262C0729B0}"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1FEA2248-8B1B-4380-AEB2-DE5E39AC6792}" type="datetimeFigureOut">
              <a:rPr lang="pl-PL" smtClean="0"/>
              <a:pPr/>
              <a:t>11.07.2018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8646F7A-5B34-43A7-A3CF-EF262C0729B0}"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1FEA2248-8B1B-4380-AEB2-DE5E39AC6792}" type="datetimeFigureOut">
              <a:rPr lang="pl-PL" smtClean="0"/>
              <a:pPr/>
              <a:t>11.07.2018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8646F7A-5B34-43A7-A3CF-EF262C0729B0}"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1FEA2248-8B1B-4380-AEB2-DE5E39AC6792}" type="datetimeFigureOut">
              <a:rPr lang="pl-PL" smtClean="0"/>
              <a:pPr/>
              <a:t>11.07.2018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08646F7A-5B34-43A7-A3CF-EF262C0729B0}" type="slidenum">
              <a:rPr lang="pl-PL" smtClean="0"/>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1FEA2248-8B1B-4380-AEB2-DE5E39AC6792}" type="datetimeFigureOut">
              <a:rPr lang="pl-PL" smtClean="0"/>
              <a:pPr/>
              <a:t>11.07.2018</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08646F7A-5B34-43A7-A3CF-EF262C0729B0}"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1FEA2248-8B1B-4380-AEB2-DE5E39AC6792}" type="datetimeFigureOut">
              <a:rPr lang="pl-PL" smtClean="0"/>
              <a:pPr/>
              <a:t>11.07.2018</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08646F7A-5B34-43A7-A3CF-EF262C0729B0}"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1FEA2248-8B1B-4380-AEB2-DE5E39AC6792}" type="datetimeFigureOut">
              <a:rPr lang="pl-PL" smtClean="0"/>
              <a:pPr/>
              <a:t>11.07.2018</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08646F7A-5B34-43A7-A3CF-EF262C0729B0}"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1FEA2248-8B1B-4380-AEB2-DE5E39AC6792}" type="datetimeFigureOut">
              <a:rPr lang="pl-PL" smtClean="0"/>
              <a:pPr/>
              <a:t>11.07.2018</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08646F7A-5B34-43A7-A3CF-EF262C0729B0}"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1FEA2248-8B1B-4380-AEB2-DE5E39AC6792}" type="datetimeFigureOut">
              <a:rPr lang="pl-PL" smtClean="0"/>
              <a:pPr/>
              <a:t>11.07.2018</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08646F7A-5B34-43A7-A3CF-EF262C0729B0}"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1FEA2248-8B1B-4380-AEB2-DE5E39AC6792}" type="datetimeFigureOut">
              <a:rPr lang="pl-PL" smtClean="0"/>
              <a:pPr/>
              <a:t>11.07.2018</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08646F7A-5B34-43A7-A3CF-EF262C0729B0}"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EA2248-8B1B-4380-AEB2-DE5E39AC6792}" type="datetimeFigureOut">
              <a:rPr lang="pl-PL" smtClean="0"/>
              <a:pPr/>
              <a:t>11.07.2018</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646F7A-5B34-43A7-A3CF-EF262C0729B0}"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mailto:p.antoniewicz@eko.org.pl"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8"/>
          <p:cNvSpPr txBox="1">
            <a:spLocks noChangeArrowheads="1"/>
          </p:cNvSpPr>
          <p:nvPr/>
        </p:nvSpPr>
        <p:spPr>
          <a:xfrm>
            <a:off x="1374834" y="2132856"/>
            <a:ext cx="6653549" cy="3312368"/>
          </a:xfrm>
          <a:prstGeom prst="rect">
            <a:avLst/>
          </a:prstGeom>
          <a:noFill/>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l-PL" sz="1600" b="1" dirty="0" smtClean="0"/>
              <a:t>Szkolenie dla potencjalnych </a:t>
            </a:r>
            <a:r>
              <a:rPr lang="pl-PL" sz="1600" b="1" dirty="0"/>
              <a:t>beneficjentów działania 19.2 „Wsparcie na wdrażanie operacji </a:t>
            </a:r>
            <a:br>
              <a:rPr lang="pl-PL" sz="1600" b="1" dirty="0"/>
            </a:br>
            <a:r>
              <a:rPr lang="pl-PL" sz="1600" b="1" dirty="0"/>
              <a:t>w ramach strategii rozwoju lokalnego kierowanego przez społeczność” </a:t>
            </a:r>
            <a:br>
              <a:rPr lang="pl-PL" sz="1600" b="1" dirty="0"/>
            </a:br>
            <a:r>
              <a:rPr lang="pl-PL" sz="1600" dirty="0"/>
              <a:t>z wyłączeniem operacji polegających na </a:t>
            </a:r>
            <a:r>
              <a:rPr lang="pl-PL" sz="1600" dirty="0" smtClean="0"/>
              <a:t>podejmowaniu</a:t>
            </a:r>
            <a:br>
              <a:rPr lang="pl-PL" sz="1600" dirty="0" smtClean="0"/>
            </a:br>
            <a:r>
              <a:rPr lang="pl-PL" sz="1600" dirty="0" smtClean="0"/>
              <a:t> </a:t>
            </a:r>
            <a:r>
              <a:rPr lang="pl-PL" sz="1600" dirty="0"/>
              <a:t>i rozwijaniu działalności gospodarczej </a:t>
            </a:r>
            <a:endParaRPr lang="pl-PL" sz="1600" dirty="0" smtClean="0"/>
          </a:p>
          <a:p>
            <a:endParaRPr lang="pl-PL" sz="1600" dirty="0" smtClean="0"/>
          </a:p>
          <a:p>
            <a:r>
              <a:rPr lang="pl-PL" sz="1600" b="1" dirty="0" smtClean="0">
                <a:solidFill>
                  <a:srgbClr val="000099"/>
                </a:solidFill>
              </a:rPr>
              <a:t>Projekty </a:t>
            </a:r>
            <a:r>
              <a:rPr lang="pl-PL" sz="1600" b="1" dirty="0">
                <a:solidFill>
                  <a:srgbClr val="000099"/>
                </a:solidFill>
              </a:rPr>
              <a:t>„duże” i projekt </a:t>
            </a:r>
            <a:r>
              <a:rPr lang="pl-PL" sz="1600" b="1" dirty="0" smtClean="0">
                <a:solidFill>
                  <a:srgbClr val="000099"/>
                </a:solidFill>
              </a:rPr>
              <a:t>grantowy</a:t>
            </a:r>
            <a:r>
              <a:rPr lang="pl-PL" sz="1600" b="1" dirty="0"/>
              <a:t/>
            </a:r>
            <a:br>
              <a:rPr lang="pl-PL" sz="1600" b="1" dirty="0"/>
            </a:br>
            <a:endParaRPr lang="pl-PL" altLang="pl-PL" sz="1600" b="1" dirty="0"/>
          </a:p>
          <a:p>
            <a:pPr>
              <a:spcBef>
                <a:spcPts val="600"/>
              </a:spcBef>
            </a:pPr>
            <a:r>
              <a:rPr lang="pl-PL" sz="1600" b="1" dirty="0" smtClean="0"/>
              <a:t>Paweł </a:t>
            </a:r>
            <a:r>
              <a:rPr lang="pl-PL" sz="1600" b="1" dirty="0" smtClean="0"/>
              <a:t>Antoniewicz </a:t>
            </a:r>
          </a:p>
          <a:p>
            <a:pPr>
              <a:spcBef>
                <a:spcPts val="600"/>
              </a:spcBef>
            </a:pPr>
            <a:endParaRPr lang="pl-PL" sz="1600" b="1" dirty="0" smtClean="0"/>
          </a:p>
          <a:p>
            <a:pPr>
              <a:spcBef>
                <a:spcPts val="600"/>
              </a:spcBef>
            </a:pPr>
            <a:r>
              <a:rPr lang="pl-PL" sz="1600" b="1" dirty="0" smtClean="0"/>
              <a:t>Jedlina - Zdrój, 12.04.2018r.</a:t>
            </a:r>
          </a:p>
        </p:txBody>
      </p:sp>
      <p:pic>
        <p:nvPicPr>
          <p:cNvPr id="2" name="Obraz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67744" y="0"/>
            <a:ext cx="2496356" cy="1926355"/>
          </a:xfrm>
          <a:prstGeom prst="rect">
            <a:avLst/>
          </a:prstGeom>
        </p:spPr>
      </p:pic>
      <p:pic>
        <p:nvPicPr>
          <p:cNvPr id="4" name="Obraz 3" descr="flag_yellow_low.jpg"/>
          <p:cNvPicPr>
            <a:picLocks noChangeAspect="1"/>
          </p:cNvPicPr>
          <p:nvPr/>
        </p:nvPicPr>
        <p:blipFill>
          <a:blip r:embed="rId3" cstate="print"/>
          <a:stretch>
            <a:fillRect/>
          </a:stretch>
        </p:blipFill>
        <p:spPr>
          <a:xfrm flipV="1">
            <a:off x="796199" y="462204"/>
            <a:ext cx="1157270" cy="773442"/>
          </a:xfrm>
          <a:prstGeom prst="rect">
            <a:avLst/>
          </a:prstGeom>
        </p:spPr>
      </p:pic>
      <p:pic>
        <p:nvPicPr>
          <p:cNvPr id="5" name="Obraz 4" descr="Leader.png"/>
          <p:cNvPicPr>
            <a:picLocks noChangeAspect="1"/>
          </p:cNvPicPr>
          <p:nvPr/>
        </p:nvPicPr>
        <p:blipFill>
          <a:blip r:embed="rId4" cstate="print"/>
          <a:stretch>
            <a:fillRect/>
          </a:stretch>
        </p:blipFill>
        <p:spPr>
          <a:xfrm>
            <a:off x="5076056" y="462203"/>
            <a:ext cx="832932" cy="816789"/>
          </a:xfrm>
          <a:prstGeom prst="rect">
            <a:avLst/>
          </a:prstGeom>
        </p:spPr>
      </p:pic>
      <p:pic>
        <p:nvPicPr>
          <p:cNvPr id="6" name="Obraz 5" descr="PROW-2014-2020-logo-kolor.jpg"/>
          <p:cNvPicPr>
            <a:picLocks noChangeAspect="1"/>
          </p:cNvPicPr>
          <p:nvPr/>
        </p:nvPicPr>
        <p:blipFill>
          <a:blip r:embed="rId5" cstate="print"/>
          <a:stretch>
            <a:fillRect/>
          </a:stretch>
        </p:blipFill>
        <p:spPr>
          <a:xfrm>
            <a:off x="6909278" y="462204"/>
            <a:ext cx="1306060" cy="816789"/>
          </a:xfrm>
          <a:prstGeom prst="rect">
            <a:avLst/>
          </a:prstGeom>
        </p:spPr>
      </p:pic>
      <p:sp>
        <p:nvSpPr>
          <p:cNvPr id="3" name="pole tekstowe 2"/>
          <p:cNvSpPr txBox="1"/>
          <p:nvPr/>
        </p:nvSpPr>
        <p:spPr>
          <a:xfrm>
            <a:off x="1085516" y="5664677"/>
            <a:ext cx="7232184" cy="800219"/>
          </a:xfrm>
          <a:prstGeom prst="rect">
            <a:avLst/>
          </a:prstGeom>
          <a:noFill/>
        </p:spPr>
        <p:txBody>
          <a:bodyPr wrap="square" rtlCol="0">
            <a:spAutoFit/>
          </a:bodyPr>
          <a:lstStyle/>
          <a:p>
            <a:pPr lvl="0" algn="ctr">
              <a:lnSpc>
                <a:spcPct val="115000"/>
              </a:lnSpc>
            </a:pPr>
            <a:r>
              <a:rPr lang="pl-PL" sz="1000" dirty="0">
                <a:solidFill>
                  <a:prstClr val="black"/>
                </a:solidFill>
              </a:rPr>
              <a:t>Prezentacja opracowana  przez Pawła Antoniewicza.</a:t>
            </a:r>
          </a:p>
          <a:p>
            <a:pPr lvl="0" algn="ctr">
              <a:lnSpc>
                <a:spcPct val="115000"/>
              </a:lnSpc>
            </a:pPr>
            <a:r>
              <a:rPr lang="pl-PL" sz="1000" dirty="0">
                <a:solidFill>
                  <a:prstClr val="black"/>
                </a:solidFill>
              </a:rPr>
              <a:t> M</a:t>
            </a:r>
            <a:r>
              <a:rPr lang="pl-PL" sz="1000" dirty="0">
                <a:solidFill>
                  <a:prstClr val="black"/>
                </a:solidFill>
                <a:latin typeface="Cambria"/>
                <a:ea typeface="Calibri"/>
                <a:cs typeface="Calibri"/>
              </a:rPr>
              <a:t>ateriał współfinansowany jest ze środków Unii Europejskiej w ramach poddziałania „Wsparcie </a:t>
            </a:r>
            <a:br>
              <a:rPr lang="pl-PL" sz="1000" dirty="0">
                <a:solidFill>
                  <a:prstClr val="black"/>
                </a:solidFill>
                <a:latin typeface="Cambria"/>
                <a:ea typeface="Calibri"/>
                <a:cs typeface="Calibri"/>
              </a:rPr>
            </a:br>
            <a:r>
              <a:rPr lang="pl-PL" sz="1000" dirty="0">
                <a:solidFill>
                  <a:prstClr val="black"/>
                </a:solidFill>
                <a:latin typeface="Cambria"/>
                <a:ea typeface="Calibri"/>
                <a:cs typeface="Calibri"/>
              </a:rPr>
              <a:t>na rzecz kosztów bieżących i aktywizacji” Programu Rozwoju Obszarów Wiejskich na lata 2014-2020. </a:t>
            </a:r>
            <a:endParaRPr lang="pl-PL" sz="1000" dirty="0">
              <a:solidFill>
                <a:prstClr val="black"/>
              </a:solidFill>
              <a:ea typeface="Times New Roman"/>
              <a:cs typeface="Times New Roman"/>
            </a:endParaRPr>
          </a:p>
          <a:p>
            <a:pPr lvl="0" algn="ctr">
              <a:lnSpc>
                <a:spcPct val="115000"/>
              </a:lnSpc>
            </a:pPr>
            <a:r>
              <a:rPr lang="pl-PL" sz="1000" dirty="0">
                <a:solidFill>
                  <a:prstClr val="black"/>
                </a:solidFill>
                <a:latin typeface="Cambria"/>
                <a:ea typeface="Calibri"/>
                <a:cs typeface="Calibri"/>
              </a:rPr>
              <a:t>Instytucja Zarządzająca PROW 2014-2020 – Minister Rolnictwa i Rozwoju Wsi.</a:t>
            </a:r>
            <a:endParaRPr lang="pl-PL" sz="1000" dirty="0">
              <a:solidFill>
                <a:prstClr val="black"/>
              </a:solidFill>
            </a:endParaRPr>
          </a:p>
        </p:txBody>
      </p:sp>
      <p:sp>
        <p:nvSpPr>
          <p:cNvPr id="7" name="pole tekstowe 6"/>
          <p:cNvSpPr txBox="1"/>
          <p:nvPr/>
        </p:nvSpPr>
        <p:spPr>
          <a:xfrm>
            <a:off x="796199" y="1628800"/>
            <a:ext cx="7419139" cy="523220"/>
          </a:xfrm>
          <a:prstGeom prst="rect">
            <a:avLst/>
          </a:prstGeom>
          <a:noFill/>
        </p:spPr>
        <p:txBody>
          <a:bodyPr wrap="square" rtlCol="0">
            <a:spAutoFit/>
          </a:bodyPr>
          <a:lstStyle/>
          <a:p>
            <a:pPr lvl="0" algn="ctr"/>
            <a:r>
              <a:rPr lang="pl-PL" sz="1400" dirty="0">
                <a:solidFill>
                  <a:prstClr val="black"/>
                </a:solidFill>
              </a:rPr>
              <a:t>„Europejski Fundusz </a:t>
            </a:r>
            <a:r>
              <a:rPr lang="pl-PL" sz="1400" dirty="0" smtClean="0">
                <a:solidFill>
                  <a:prstClr val="black"/>
                </a:solidFill>
              </a:rPr>
              <a:t>Rolny </a:t>
            </a:r>
            <a:r>
              <a:rPr lang="pl-PL" sz="1400" dirty="0">
                <a:solidFill>
                  <a:prstClr val="black"/>
                </a:solidFill>
              </a:rPr>
              <a:t>na rzecz Rozwoju Obszarów </a:t>
            </a:r>
            <a:r>
              <a:rPr lang="pl-PL" sz="1400" dirty="0" smtClean="0">
                <a:solidFill>
                  <a:prstClr val="black"/>
                </a:solidFill>
              </a:rPr>
              <a:t>Wiejskich: </a:t>
            </a:r>
            <a:endParaRPr lang="pl-PL" sz="1400" dirty="0">
              <a:solidFill>
                <a:prstClr val="black"/>
              </a:solidFill>
            </a:endParaRPr>
          </a:p>
          <a:p>
            <a:pPr lvl="0" algn="ctr"/>
            <a:r>
              <a:rPr lang="pl-PL" sz="1400" dirty="0">
                <a:solidFill>
                  <a:prstClr val="black"/>
                </a:solidFill>
              </a:rPr>
              <a:t>Europa Inwestująca w Obszary Wiejskie”</a:t>
            </a:r>
            <a:endParaRPr lang="pl-PL" sz="1400" dirty="0">
              <a:solidFill>
                <a:prstClr val="black"/>
              </a:solidFill>
            </a:endParaRPr>
          </a:p>
        </p:txBody>
      </p:sp>
    </p:spTree>
    <p:extLst>
      <p:ext uri="{BB962C8B-B14F-4D97-AF65-F5344CB8AC3E}">
        <p14:creationId xmlns:p14="http://schemas.microsoft.com/office/powerpoint/2010/main" val="41099348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Koszty </a:t>
            </a:r>
            <a:r>
              <a:rPr lang="pl-PL" dirty="0" smtClean="0"/>
              <a:t>kwalifikowane</a:t>
            </a:r>
            <a:endParaRPr lang="pl-PL" dirty="0"/>
          </a:p>
        </p:txBody>
      </p:sp>
      <p:sp>
        <p:nvSpPr>
          <p:cNvPr id="3" name="Symbol zastępczy zawartości 2"/>
          <p:cNvSpPr>
            <a:spLocks noGrp="1"/>
          </p:cNvSpPr>
          <p:nvPr>
            <p:ph idx="1"/>
          </p:nvPr>
        </p:nvSpPr>
        <p:spPr/>
        <p:txBody>
          <a:bodyPr>
            <a:normAutofit fontScale="70000" lnSpcReduction="20000"/>
          </a:bodyPr>
          <a:lstStyle/>
          <a:p>
            <a:pPr>
              <a:buNone/>
            </a:pPr>
            <a:r>
              <a:rPr lang="pl-PL" dirty="0" smtClean="0"/>
              <a:t>8)    wynagrodzenia i innych świadczeń, o których mowa w Kodeksie pracy, związanych z pracą pracowników beneficjenta, a także inne koszty ponoszone przez beneficjenta na podstawie odrębnych przepisów w związku z zatrudnieniem tych pracowników – w przypadku operacji w zakresie </a:t>
            </a:r>
            <a:r>
              <a:rPr lang="pl-PL" u="sng" dirty="0" smtClean="0"/>
              <a:t>tworzenia lub rozwoju inkubatorów przetwórstwa lokalnego i wspierania współpracy między podmiotami wykonującymi działalność gospodarczą,</a:t>
            </a:r>
          </a:p>
          <a:p>
            <a:pPr>
              <a:buNone/>
            </a:pPr>
            <a:endParaRPr lang="pl-PL" dirty="0" smtClean="0"/>
          </a:p>
          <a:p>
            <a:pPr>
              <a:buNone/>
            </a:pPr>
            <a:r>
              <a:rPr lang="pl-PL" dirty="0" smtClean="0"/>
              <a:t>9) podatku od towarów i usług (VAT), zgodnie z art. 69 ust. 3 lit. c rozporządzenia nr 1303/2013 </a:t>
            </a:r>
            <a:r>
              <a:rPr lang="pl-PL" i="1" dirty="0" smtClean="0"/>
              <a:t>(podatek od wartości dodanej (VAT), z wyjątkiem podatku którego nie można odzyskać na mocy prawodawstwa krajowego VAT)</a:t>
            </a:r>
          </a:p>
          <a:p>
            <a:pPr>
              <a:buNone/>
            </a:pPr>
            <a:r>
              <a:rPr lang="pl-PL" dirty="0" smtClean="0"/>
              <a:t>Do kosztów kwalifikowalnych zalicza się także wartość wkładu rzeczowego, o którym mowa w art. 69 ust. 1 rozporządzenia nr 1303/2013.</a:t>
            </a:r>
          </a:p>
          <a:p>
            <a:pPr>
              <a:buNone/>
            </a:pPr>
            <a:endParaRPr lang="pl-PL" dirty="0" smtClean="0">
              <a:solidFill>
                <a:srgbClr val="FF0000"/>
              </a:solidFill>
            </a:endParaRPr>
          </a:p>
        </p:txBody>
      </p:sp>
    </p:spTree>
    <p:extLst>
      <p:ext uri="{BB962C8B-B14F-4D97-AF65-F5344CB8AC3E}">
        <p14:creationId xmlns:p14="http://schemas.microsoft.com/office/powerpoint/2010/main" val="10952161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32618"/>
            <a:ext cx="8229600" cy="1143000"/>
          </a:xfrm>
        </p:spPr>
        <p:txBody>
          <a:bodyPr>
            <a:normAutofit fontScale="90000"/>
          </a:bodyPr>
          <a:lstStyle/>
          <a:p>
            <a:r>
              <a:rPr lang="pl-PL" dirty="0" smtClean="0"/>
              <a:t>Refundacja kosztów kwalifikowalnych</a:t>
            </a:r>
            <a:endParaRPr lang="pl-PL" dirty="0"/>
          </a:p>
        </p:txBody>
      </p:sp>
      <p:sp>
        <p:nvSpPr>
          <p:cNvPr id="3" name="Symbol zastępczy zawartości 2"/>
          <p:cNvSpPr>
            <a:spLocks noGrp="1"/>
          </p:cNvSpPr>
          <p:nvPr>
            <p:ph idx="1"/>
          </p:nvPr>
        </p:nvSpPr>
        <p:spPr>
          <a:xfrm>
            <a:off x="457200" y="1052736"/>
            <a:ext cx="8229600" cy="4525963"/>
          </a:xfrm>
        </p:spPr>
        <p:txBody>
          <a:bodyPr>
            <a:noAutofit/>
          </a:bodyPr>
          <a:lstStyle/>
          <a:p>
            <a:pPr>
              <a:buNone/>
            </a:pPr>
            <a:r>
              <a:rPr lang="pl-PL" sz="2200" dirty="0" smtClean="0"/>
              <a:t>Koszty </a:t>
            </a:r>
            <a:r>
              <a:rPr lang="pl-PL" sz="2200" dirty="0" err="1" smtClean="0"/>
              <a:t>kwalifikowalne</a:t>
            </a:r>
            <a:r>
              <a:rPr lang="pl-PL" sz="2200" dirty="0" smtClean="0"/>
              <a:t> podlegają refundacji w pełnej wysokości, jeżeli zostały:</a:t>
            </a:r>
          </a:p>
          <a:p>
            <a:pPr>
              <a:buNone/>
            </a:pPr>
            <a:r>
              <a:rPr lang="pl-PL" sz="2200" dirty="0" smtClean="0"/>
              <a:t>1) poniesione:</a:t>
            </a:r>
          </a:p>
          <a:p>
            <a:pPr>
              <a:buNone/>
            </a:pPr>
            <a:r>
              <a:rPr lang="pl-PL" sz="2200" dirty="0" smtClean="0"/>
              <a:t>a) od dnia, w którym została zawarta umowa, a w przypadku kosztów ogólnych – od dnia 1 stycznia 2014 r.,</a:t>
            </a:r>
          </a:p>
          <a:p>
            <a:pPr>
              <a:buNone/>
            </a:pPr>
            <a:r>
              <a:rPr lang="pl-PL" sz="2200" dirty="0" smtClean="0"/>
              <a:t>b) zgodnie z przepisami o zamówieniach publicznych, a gdy te przepisy nie mają zastosowania – w wyniku wyboru przez beneficjenta wykonawców poszczególnych zadań ujętych w zestawieniu rzeczowo-finansowym operacji z zachowaniem konkurencyjnego trybu ich wyboru określonego w umowie,</a:t>
            </a:r>
          </a:p>
          <a:p>
            <a:pPr>
              <a:buNone/>
            </a:pPr>
            <a:r>
              <a:rPr lang="pl-PL" sz="2200" dirty="0" smtClean="0"/>
              <a:t>c) w formie rozliczenia pieniężnego, a w przypadku transakcji, której wartość, bez względu na liczbę wynikających z niej płatności, przekracza 1 tys. złotych – w formie rozliczenia bezgotówkowego;</a:t>
            </a:r>
          </a:p>
          <a:p>
            <a:pPr>
              <a:buNone/>
            </a:pPr>
            <a:r>
              <a:rPr lang="pl-PL" sz="2200" dirty="0" smtClean="0"/>
              <a:t>2) uwzględnione w oddzielnym systemie rachunkowości albo do ich identyfikacji wykorzystano odpowiedni kod rachunkowy, o których mowa w art. 66 ust. 1 lit. c </a:t>
            </a:r>
            <a:r>
              <a:rPr lang="pl-PL" sz="2200" dirty="0" err="1" smtClean="0"/>
              <a:t>ppkt</a:t>
            </a:r>
            <a:r>
              <a:rPr lang="pl-PL" sz="2200" dirty="0" smtClean="0"/>
              <a:t> i rozporządzenia nr 1305/2013.</a:t>
            </a:r>
            <a:endParaRPr lang="pl-PL" sz="2200" dirty="0"/>
          </a:p>
        </p:txBody>
      </p:sp>
    </p:spTree>
    <p:extLst>
      <p:ext uri="{BB962C8B-B14F-4D97-AF65-F5344CB8AC3E}">
        <p14:creationId xmlns:p14="http://schemas.microsoft.com/office/powerpoint/2010/main" val="41775380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Wkład rzeczowy</a:t>
            </a:r>
            <a:endParaRPr lang="pl-PL" dirty="0"/>
          </a:p>
        </p:txBody>
      </p:sp>
      <p:sp>
        <p:nvSpPr>
          <p:cNvPr id="3" name="Symbol zastępczy zawartości 2"/>
          <p:cNvSpPr>
            <a:spLocks noGrp="1"/>
          </p:cNvSpPr>
          <p:nvPr>
            <p:ph idx="1"/>
          </p:nvPr>
        </p:nvSpPr>
        <p:spPr/>
        <p:txBody>
          <a:bodyPr>
            <a:noAutofit/>
          </a:bodyPr>
          <a:lstStyle/>
          <a:p>
            <a:pPr>
              <a:buNone/>
            </a:pPr>
            <a:r>
              <a:rPr lang="pl-PL" sz="2000" dirty="0" smtClean="0"/>
              <a:t>Do kosztów kwalifikowalnych zalicza się także wartość wkładu rzeczowego, o którym mowa w art. 69 ust. 1 rozporządzenia nr 1303/2013.</a:t>
            </a:r>
          </a:p>
          <a:p>
            <a:pPr>
              <a:buNone/>
            </a:pPr>
            <a:endParaRPr lang="pl-PL" sz="2000" dirty="0" smtClean="0"/>
          </a:p>
          <a:p>
            <a:pPr>
              <a:buNone/>
            </a:pPr>
            <a:r>
              <a:rPr lang="pl-PL" sz="2000" dirty="0" smtClean="0"/>
              <a:t>Wkłady rzeczowe w formie robót budowlanych, towarów, usług, gruntów i nieruchomości, w przypadku których nie dokonano żadnych płatności w gotówce potwierdzonych fakturami lub dokumentami o równoważnej wartości dowodowej, mogą stanowić wydatki </a:t>
            </a:r>
            <a:r>
              <a:rPr lang="pl-PL" sz="2000" dirty="0" err="1" smtClean="0"/>
              <a:t>kwalifikowalne</a:t>
            </a:r>
            <a:r>
              <a:rPr lang="pl-PL" sz="2000" dirty="0" smtClean="0"/>
              <a:t> jeżeli:</a:t>
            </a:r>
          </a:p>
          <a:p>
            <a:r>
              <a:rPr lang="pl-PL" sz="2000" dirty="0" smtClean="0"/>
              <a:t>wydatki publiczne wypłacane na rzecz operacji obejmujące wkłady rzeczowe nie przekraczają łącznych wydatków kwalifikowanych, z wyłączeniem wkładów rzeczowych, na zakończenie operacji;</a:t>
            </a:r>
          </a:p>
          <a:p>
            <a:r>
              <a:rPr lang="pl-PL" sz="2000" dirty="0" smtClean="0"/>
              <a:t>wartość przypisana wkładom rzeczowym nie przekracza kosztów ogólnie przyjętych na danym rynku;</a:t>
            </a:r>
          </a:p>
          <a:p>
            <a:r>
              <a:rPr lang="pl-PL" sz="2000" dirty="0" smtClean="0"/>
              <a:t>wartość i dostarczenie wkładów rzeczowych mogą być poddane niezależnej ocenie i weryfikacji;</a:t>
            </a:r>
          </a:p>
        </p:txBody>
      </p:sp>
    </p:spTree>
    <p:extLst>
      <p:ext uri="{BB962C8B-B14F-4D97-AF65-F5344CB8AC3E}">
        <p14:creationId xmlns:p14="http://schemas.microsoft.com/office/powerpoint/2010/main" val="37550471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Wkład rzeczowy</a:t>
            </a:r>
            <a:endParaRPr lang="pl-PL" dirty="0"/>
          </a:p>
        </p:txBody>
      </p:sp>
      <p:sp>
        <p:nvSpPr>
          <p:cNvPr id="3" name="Symbol zastępczy zawartości 2"/>
          <p:cNvSpPr>
            <a:spLocks noGrp="1"/>
          </p:cNvSpPr>
          <p:nvPr>
            <p:ph idx="1"/>
          </p:nvPr>
        </p:nvSpPr>
        <p:spPr/>
        <p:txBody>
          <a:bodyPr>
            <a:noAutofit/>
          </a:bodyPr>
          <a:lstStyle/>
          <a:p>
            <a:r>
              <a:rPr lang="pl-PL" sz="2000" dirty="0" smtClean="0"/>
              <a:t>w przypadku udostępnienia gruntu lub nieruchomości można dokonać płatności w gotówce do celów umowy leasingu o nominalnej rocznej wartości nieprzekraczającej jednej jednostki waluty państwa członkowskiego.</a:t>
            </a:r>
          </a:p>
          <a:p>
            <a:r>
              <a:rPr lang="pl-PL" sz="2000" dirty="0" smtClean="0"/>
              <a:t>w przypadku wkładów rzeczowych w formie nieodpłatnej pracy wartość takiej pracy jest określana z uwzględnieniem zweryfikowanego czasu poświęconego na pracę i wysokości wynagrodzenia za pracę równoważną.</a:t>
            </a:r>
            <a:endParaRPr lang="pl-PL" sz="2000" dirty="0"/>
          </a:p>
          <a:p>
            <a:r>
              <a:rPr lang="pl-PL" sz="2000" dirty="0"/>
              <a:t>w</a:t>
            </a:r>
            <a:r>
              <a:rPr lang="pl-PL" sz="2000" dirty="0" smtClean="0"/>
              <a:t>artość gruntu lub nieruchomości musi być poświadczana przez niezależnego, wykwalifikowanego eksperta lub należycie upoważniony organ urzędowy.</a:t>
            </a:r>
          </a:p>
          <a:p>
            <a:r>
              <a:rPr lang="pl-PL" sz="2000" dirty="0"/>
              <a:t>w</a:t>
            </a:r>
            <a:r>
              <a:rPr lang="pl-PL" sz="2000" dirty="0" smtClean="0"/>
              <a:t>artość wkładu rzeczowego w formie nieodpłatnej pracy ustala się jako iloczyn liczby przepracowanych godzin oraz ilorazu przeciętnego wynagrodzenia w gospodarce narodowej w drugim roku poprzedzającym rok, w którym złożono wniosek o przyznanie pomocy, i liczby 168.</a:t>
            </a:r>
            <a:endParaRPr lang="pl-PL" sz="2000" dirty="0"/>
          </a:p>
        </p:txBody>
      </p:sp>
    </p:spTree>
    <p:extLst>
      <p:ext uri="{BB962C8B-B14F-4D97-AF65-F5344CB8AC3E}">
        <p14:creationId xmlns:p14="http://schemas.microsoft.com/office/powerpoint/2010/main" val="18662606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Zasadność zakresu, racjonalność i konkurencyjność wydatków</a:t>
            </a:r>
            <a:endParaRPr lang="pl-PL" dirty="0"/>
          </a:p>
        </p:txBody>
      </p:sp>
      <p:sp>
        <p:nvSpPr>
          <p:cNvPr id="3" name="Symbol zastępczy zawartości 2"/>
          <p:cNvSpPr>
            <a:spLocks noGrp="1"/>
          </p:cNvSpPr>
          <p:nvPr>
            <p:ph idx="1"/>
          </p:nvPr>
        </p:nvSpPr>
        <p:spPr>
          <a:xfrm>
            <a:off x="457200" y="1600200"/>
            <a:ext cx="8229600" cy="4997152"/>
          </a:xfrm>
        </p:spPr>
        <p:txBody>
          <a:bodyPr>
            <a:noAutofit/>
          </a:bodyPr>
          <a:lstStyle/>
          <a:p>
            <a:pPr>
              <a:buNone/>
            </a:pPr>
            <a:r>
              <a:rPr lang="pl-PL" sz="2200" dirty="0" smtClean="0"/>
              <a:t>Wydatek można uznać za kwalifikowalny jeżeli:</a:t>
            </a:r>
          </a:p>
          <a:p>
            <a:r>
              <a:rPr lang="pl-PL" sz="2200" dirty="0" smtClean="0"/>
              <a:t>jest niezbędny do realizacji operacji – wydatek, bez którego operacja nie mogłaby zostać zrealizowana w sposób przyjęty przez beneficjenta;</a:t>
            </a:r>
          </a:p>
          <a:p>
            <a:r>
              <a:rPr lang="pl-PL" sz="2200" dirty="0" smtClean="0"/>
              <a:t>jest racjonalny – wydatek musi odzwierciedlać optymalny pod względem ekonomicznym i technicznym sposób wdrożenia operacji;</a:t>
            </a:r>
          </a:p>
          <a:p>
            <a:r>
              <a:rPr lang="pl-PL" sz="2200" dirty="0" smtClean="0"/>
              <a:t>jest rzetelnie udokumentowany i możliwy do zweryfikowania – wydatek faktycznie poniesiony przez beneficjenta, potwierdzony przez niego za pomocą odpowiednich dokumentów;</a:t>
            </a:r>
          </a:p>
          <a:p>
            <a:r>
              <a:rPr lang="pl-PL" sz="2200" dirty="0" smtClean="0"/>
              <a:t>jest spójny z obowiązującymi przepisami – wymagana jest zgodność operacji z przepisami wspólnotowymi, postanowieniami umowy, a także przepisami krajowymi dotyczącymi operacji;</a:t>
            </a:r>
          </a:p>
          <a:p>
            <a:r>
              <a:rPr lang="pl-PL" sz="2200" dirty="0" smtClean="0"/>
              <a:t>jest ujęty na liście kosztów kwalifikowalnych.</a:t>
            </a:r>
            <a:endParaRPr lang="pl-PL" sz="2200" dirty="0"/>
          </a:p>
        </p:txBody>
      </p:sp>
    </p:spTree>
    <p:extLst>
      <p:ext uri="{BB962C8B-B14F-4D97-AF65-F5344CB8AC3E}">
        <p14:creationId xmlns:p14="http://schemas.microsoft.com/office/powerpoint/2010/main" val="19099875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Ocena racjonalności kosztów</a:t>
            </a:r>
            <a:endParaRPr lang="pl-PL" dirty="0"/>
          </a:p>
        </p:txBody>
      </p:sp>
      <p:sp>
        <p:nvSpPr>
          <p:cNvPr id="3" name="Symbol zastępczy zawartości 2"/>
          <p:cNvSpPr>
            <a:spLocks noGrp="1"/>
          </p:cNvSpPr>
          <p:nvPr>
            <p:ph idx="1"/>
          </p:nvPr>
        </p:nvSpPr>
        <p:spPr/>
        <p:txBody>
          <a:bodyPr>
            <a:normAutofit fontScale="70000" lnSpcReduction="20000"/>
          </a:bodyPr>
          <a:lstStyle/>
          <a:p>
            <a:r>
              <a:rPr lang="pl-PL" dirty="0" smtClean="0"/>
              <a:t>Ocena dotyczy sprawdzenia, czy koszty odzwierciedlają rzeczywiste, średnie oraz aktualne ceny robót, dostaw lub usług. Jeśli zawarte w </a:t>
            </a:r>
            <a:r>
              <a:rPr lang="pl-PL" i="1" dirty="0" smtClean="0"/>
              <a:t>Szczegółowym opisie zadań planowane koszty różnią </a:t>
            </a:r>
            <a:r>
              <a:rPr lang="pl-PL" dirty="0" smtClean="0"/>
              <a:t>się od wartości rynkowych – warto zamieścić uzasadnienie dla zakładanych wyższych lub niższych wartości.</a:t>
            </a:r>
          </a:p>
          <a:p>
            <a:r>
              <a:rPr lang="pl-PL" dirty="0" smtClean="0"/>
              <a:t>W celu określenia poziomu kosztów planowanych do poniesienia na realizację operacji można je odnieść do średnich cen towarów/usług o podobnej jakości/zakresie w danym rejonie (w dostępnych bazach cenowych, np. informatorach, katalogach, Internecie, czy też informacji uzyskanych z wywiadów telefonicznych z wytwórcami/dealerami itd.).</a:t>
            </a:r>
          </a:p>
          <a:p>
            <a:r>
              <a:rPr lang="pl-PL" dirty="0" smtClean="0"/>
              <a:t>Dodatkowym elementem podlegającym szczegółowej weryfikacji są mierniki rzeczowe (ilość / liczba) i parametry techniczne.</a:t>
            </a:r>
            <a:endParaRPr lang="pl-PL" dirty="0"/>
          </a:p>
        </p:txBody>
      </p:sp>
    </p:spTree>
    <p:extLst>
      <p:ext uri="{BB962C8B-B14F-4D97-AF65-F5344CB8AC3E}">
        <p14:creationId xmlns:p14="http://schemas.microsoft.com/office/powerpoint/2010/main" val="14803628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Racjonalność na etapie oceny wniosku o przyznanie pomocy</a:t>
            </a:r>
            <a:endParaRPr lang="pl-PL" dirty="0"/>
          </a:p>
        </p:txBody>
      </p:sp>
      <p:sp>
        <p:nvSpPr>
          <p:cNvPr id="3" name="Symbol zastępczy zawartości 2"/>
          <p:cNvSpPr>
            <a:spLocks noGrp="1"/>
          </p:cNvSpPr>
          <p:nvPr>
            <p:ph idx="1"/>
          </p:nvPr>
        </p:nvSpPr>
        <p:spPr/>
        <p:txBody>
          <a:bodyPr>
            <a:normAutofit fontScale="70000" lnSpcReduction="20000"/>
          </a:bodyPr>
          <a:lstStyle/>
          <a:p>
            <a:pPr>
              <a:buNone/>
            </a:pPr>
            <a:r>
              <a:rPr lang="pl-PL" dirty="0" smtClean="0"/>
              <a:t>Ocena obejmuje m.in. sprawdzenie, czy planowany zakres rzeczowy operacji jest uzasadniony planowanymi do osiągnięcia efektami (celami i rezultatami), w szczególności czy:</a:t>
            </a:r>
          </a:p>
          <a:p>
            <a:r>
              <a:rPr lang="pl-PL" dirty="0" smtClean="0"/>
              <a:t>zakres rzeczowy operacji, standard, jakość planowanych do realizacji dostaw i usług są zasadne, tj. konieczne (niezbędne) do realizacji w związku z planowanymi do osiągnięcia celami i rezultatami;</a:t>
            </a:r>
          </a:p>
          <a:p>
            <a:r>
              <a:rPr lang="pl-PL" dirty="0" smtClean="0"/>
              <a:t>planowany zakres operacji jest wystarczający do uzyskania planowanych efektów;</a:t>
            </a:r>
          </a:p>
          <a:p>
            <a:r>
              <a:rPr lang="pl-PL" dirty="0" smtClean="0"/>
              <a:t>czy Wnioskodawca dysponuje niezbędnym zapleczem (np. technicznym) umożliwiającym zrealizowanie operacji;</a:t>
            </a:r>
          </a:p>
          <a:p>
            <a:r>
              <a:rPr lang="pl-PL" dirty="0" smtClean="0"/>
              <a:t>czy powierzchnia / kubatura obiektów, jest wystarczająca do realizacji operacji, przy uwzględnieniu posiadanego już zaplecza i jego stanu technicznego.</a:t>
            </a:r>
            <a:endParaRPr lang="pl-PL" dirty="0"/>
          </a:p>
        </p:txBody>
      </p:sp>
    </p:spTree>
    <p:extLst>
      <p:ext uri="{BB962C8B-B14F-4D97-AF65-F5344CB8AC3E}">
        <p14:creationId xmlns:p14="http://schemas.microsoft.com/office/powerpoint/2010/main" val="36316302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125760"/>
            <a:ext cx="8229600" cy="1143000"/>
          </a:xfrm>
        </p:spPr>
        <p:txBody>
          <a:bodyPr/>
          <a:lstStyle/>
          <a:p>
            <a:r>
              <a:rPr lang="pl-PL" dirty="0" smtClean="0"/>
              <a:t>Warunki kwalifikowalności (1)</a:t>
            </a:r>
            <a:endParaRPr lang="pl-PL" dirty="0"/>
          </a:p>
        </p:txBody>
      </p:sp>
      <p:sp>
        <p:nvSpPr>
          <p:cNvPr id="3" name="Symbol zastępczy zawartości 2"/>
          <p:cNvSpPr>
            <a:spLocks noGrp="1"/>
          </p:cNvSpPr>
          <p:nvPr>
            <p:ph idx="1"/>
          </p:nvPr>
        </p:nvSpPr>
        <p:spPr>
          <a:xfrm>
            <a:off x="457200" y="1124744"/>
            <a:ext cx="8229600" cy="4525963"/>
          </a:xfrm>
        </p:spPr>
        <p:txBody>
          <a:bodyPr>
            <a:noAutofit/>
          </a:bodyPr>
          <a:lstStyle/>
          <a:p>
            <a:r>
              <a:rPr lang="pl-PL" sz="2000" dirty="0" smtClean="0"/>
              <a:t>Pomoc jest przyznawana podmiotowi, któremu został nadany numer identyfikacyjny w trybie przepisów o krajowym systemie ewidencji producentów, ewidencji gospodarstw rolnych oraz ewidencji wniosków o przyznanie płatności. W przypadku, gdy operacja będzie realizowana w ramach wykonywania działalności gospodarczej w formie spółki cywilnej pomoc jest przyznawana, jeżeli numer identyfikacyjny został nadany spółce.</a:t>
            </a:r>
          </a:p>
          <a:p>
            <a:r>
              <a:rPr lang="pl-PL" sz="2000" dirty="0"/>
              <a:t>inwestycje w ramach operacji będą realizowane na nieruchomości będącej własnością lub współwłasnością podmiotu ubiegającego się o przyznanie pomocy lub podmiot ten posiada udokumentowane prawo do dysponowania nieruchomością na cele określone we wniosku o przyznanie pomocy co najmniej przez okres realizacji operacji oraz okres podlegania zobowiązaniu do zapewnienia trwałości operacji zgodnie z art. 71 ust. 1 rozporządzenia Parlamentu Europejskiego i Rady (UE) nr 1303/2013;</a:t>
            </a:r>
          </a:p>
          <a:p>
            <a:endParaRPr lang="pl-PL" sz="2000" dirty="0"/>
          </a:p>
        </p:txBody>
      </p:sp>
    </p:spTree>
    <p:extLst>
      <p:ext uri="{BB962C8B-B14F-4D97-AF65-F5344CB8AC3E}">
        <p14:creationId xmlns:p14="http://schemas.microsoft.com/office/powerpoint/2010/main" val="42139283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Warunki kwalifikowalności </a:t>
            </a:r>
            <a:r>
              <a:rPr lang="pl-PL" dirty="0" smtClean="0"/>
              <a:t>(3)</a:t>
            </a:r>
            <a:endParaRPr lang="pl-PL" dirty="0"/>
          </a:p>
        </p:txBody>
      </p:sp>
      <p:sp>
        <p:nvSpPr>
          <p:cNvPr id="3" name="Symbol zastępczy zawartości 2"/>
          <p:cNvSpPr>
            <a:spLocks noGrp="1"/>
          </p:cNvSpPr>
          <p:nvPr>
            <p:ph idx="1"/>
          </p:nvPr>
        </p:nvSpPr>
        <p:spPr/>
        <p:txBody>
          <a:bodyPr>
            <a:normAutofit fontScale="62500" lnSpcReduction="20000"/>
          </a:bodyPr>
          <a:lstStyle/>
          <a:p>
            <a:r>
              <a:rPr lang="pl-PL" dirty="0" smtClean="0"/>
              <a:t>podmiot ubiegający się o wsparcie:</a:t>
            </a:r>
          </a:p>
          <a:p>
            <a:pPr lvl="1">
              <a:buNone/>
            </a:pPr>
            <a:r>
              <a:rPr lang="pl-PL" dirty="0" smtClean="0"/>
              <a:t>a) posiada doświadczenie w realizacji projektów o charakterze podobnym do operacji, którą zamierza realizować, lub</a:t>
            </a:r>
          </a:p>
          <a:p>
            <a:pPr lvl="1">
              <a:buNone/>
            </a:pPr>
            <a:r>
              <a:rPr lang="pl-PL" dirty="0" smtClean="0"/>
              <a:t>b) posiada zasoby odpowiednie do przedmiotu operacji, którą zamierza realizować, lub</a:t>
            </a:r>
          </a:p>
          <a:p>
            <a:pPr lvl="1">
              <a:buNone/>
            </a:pPr>
            <a:r>
              <a:rPr lang="pl-PL" dirty="0" smtClean="0"/>
              <a:t>c) posiada kwalifikacje odpowiednie do przedmiotu operacji, którą zamierza realizować, jeżeli jest osobą fizyczną, lub</a:t>
            </a:r>
          </a:p>
          <a:p>
            <a:pPr lvl="1">
              <a:buNone/>
            </a:pPr>
            <a:r>
              <a:rPr lang="pl-PL" dirty="0" smtClean="0"/>
              <a:t>d) wykonuje działalność odpowiednią do przedmiotu operacji, którą zamierza realizować; </a:t>
            </a:r>
            <a:r>
              <a:rPr lang="pl-PL" i="1" dirty="0" smtClean="0"/>
              <a:t>(nie dotyczy operacji w zakresie podejmowania działalności gospodarczej).</a:t>
            </a:r>
          </a:p>
          <a:p>
            <a:endParaRPr lang="pl-PL" dirty="0" smtClean="0"/>
          </a:p>
          <a:p>
            <a:r>
              <a:rPr lang="pl-PL" dirty="0" smtClean="0"/>
              <a:t>realizacja operacji nie jest możliwa bez udziału środków publicznych.</a:t>
            </a:r>
          </a:p>
          <a:p>
            <a:endParaRPr lang="pl-PL" dirty="0" smtClean="0"/>
          </a:p>
          <a:p>
            <a:r>
              <a:rPr lang="pl-PL" dirty="0" smtClean="0"/>
              <a:t>została wydana ostateczna decyzja o środowiskowych uwarunkowaniach, jeżeli jej wydanie jest wymagane przepisami odrębnymi </a:t>
            </a:r>
            <a:r>
              <a:rPr lang="pl-PL" i="1" dirty="0" smtClean="0"/>
              <a:t>(nie dotyczy operacji w zakresie podejmowania działalności gospodarczej).</a:t>
            </a:r>
            <a:endParaRPr lang="pl-PL" dirty="0"/>
          </a:p>
        </p:txBody>
      </p:sp>
    </p:spTree>
    <p:extLst>
      <p:ext uri="{BB962C8B-B14F-4D97-AF65-F5344CB8AC3E}">
        <p14:creationId xmlns:p14="http://schemas.microsoft.com/office/powerpoint/2010/main" val="200239455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83568" y="2492896"/>
            <a:ext cx="7772400" cy="1470025"/>
          </a:xfrm>
        </p:spPr>
        <p:txBody>
          <a:bodyPr>
            <a:normAutofit/>
          </a:bodyPr>
          <a:lstStyle/>
          <a:p>
            <a:r>
              <a:rPr lang="pl-PL" b="1" dirty="0" smtClean="0"/>
              <a:t>Lokalne kryteria wyboru</a:t>
            </a:r>
            <a:endParaRPr lang="pl-PL" dirty="0"/>
          </a:p>
        </p:txBody>
      </p:sp>
    </p:spTree>
    <p:extLst>
      <p:ext uri="{BB962C8B-B14F-4D97-AF65-F5344CB8AC3E}">
        <p14:creationId xmlns:p14="http://schemas.microsoft.com/office/powerpoint/2010/main" val="40854681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83568" y="2492896"/>
            <a:ext cx="7772400" cy="1470025"/>
          </a:xfrm>
        </p:spPr>
        <p:txBody>
          <a:bodyPr>
            <a:normAutofit fontScale="90000"/>
          </a:bodyPr>
          <a:lstStyle/>
          <a:p>
            <a:r>
              <a:rPr lang="pl-PL" b="1" dirty="0" smtClean="0"/>
              <a:t>Zakres wsparcia </a:t>
            </a:r>
            <a:r>
              <a:rPr lang="pl-PL" dirty="0" smtClean="0"/>
              <a:t/>
            </a:r>
            <a:br>
              <a:rPr lang="pl-PL" dirty="0" smtClean="0"/>
            </a:br>
            <a:r>
              <a:rPr lang="pl-PL" sz="2700" dirty="0" smtClean="0"/>
              <a:t>(rozporządzenie w sprawie szczegółowych warunków i trybu przyznawania pomocy finansowej w ramach poddziałania „Wsparcie na wdrażanie operacji w ramach strategii rozwoju lokalnego kierowanego przez społeczność objętego PROW na lata 2014 – 2020) </a:t>
            </a:r>
            <a:endParaRPr lang="pl-PL" sz="2700" b="1" dirty="0"/>
          </a:p>
        </p:txBody>
      </p:sp>
    </p:spTree>
    <p:extLst>
      <p:ext uri="{BB962C8B-B14F-4D97-AF65-F5344CB8AC3E}">
        <p14:creationId xmlns:p14="http://schemas.microsoft.com/office/powerpoint/2010/main" val="272678928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83568" y="2780928"/>
            <a:ext cx="7772400" cy="1470025"/>
          </a:xfrm>
        </p:spPr>
        <p:txBody>
          <a:bodyPr>
            <a:normAutofit fontScale="90000"/>
          </a:bodyPr>
          <a:lstStyle/>
          <a:p>
            <a:r>
              <a:rPr lang="pl-PL" b="1" dirty="0" smtClean="0"/>
              <a:t>Infrastruktura publiczna</a:t>
            </a:r>
            <a:br>
              <a:rPr lang="pl-PL" b="1" dirty="0" smtClean="0"/>
            </a:br>
            <a:r>
              <a:rPr lang="pl-PL" b="1" dirty="0" smtClean="0"/>
              <a:t/>
            </a:r>
            <a:br>
              <a:rPr lang="pl-PL" b="1" dirty="0" smtClean="0"/>
            </a:br>
            <a:r>
              <a:rPr lang="pl-PL" sz="2800" b="1" dirty="0"/>
              <a:t>MAX. </a:t>
            </a:r>
            <a:r>
              <a:rPr lang="pl-PL" sz="2800" dirty="0"/>
              <a:t>liczba punktów:</a:t>
            </a:r>
            <a:r>
              <a:rPr lang="pl-PL" sz="2800" b="1" dirty="0"/>
              <a:t> 34/ MIN. </a:t>
            </a:r>
            <a:r>
              <a:rPr lang="pl-PL" sz="2800" dirty="0"/>
              <a:t>liczba punktów </a:t>
            </a:r>
            <a:r>
              <a:rPr lang="pl-PL" sz="2800" u="sng" dirty="0"/>
              <a:t>aby operacja została wybrana:</a:t>
            </a:r>
            <a:r>
              <a:rPr lang="pl-PL" sz="2800" b="1" u="sng" dirty="0"/>
              <a:t> 19</a:t>
            </a:r>
            <a:endParaRPr lang="pl-PL" sz="3100" dirty="0"/>
          </a:p>
        </p:txBody>
      </p:sp>
    </p:spTree>
    <p:extLst>
      <p:ext uri="{BB962C8B-B14F-4D97-AF65-F5344CB8AC3E}">
        <p14:creationId xmlns:p14="http://schemas.microsoft.com/office/powerpoint/2010/main" val="14031434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a 4"/>
          <p:cNvGraphicFramePr>
            <a:graphicFrameLocks noGrp="1"/>
          </p:cNvGraphicFramePr>
          <p:nvPr>
            <p:extLst>
              <p:ext uri="{D42A27DB-BD31-4B8C-83A1-F6EECF244321}">
                <p14:modId xmlns:p14="http://schemas.microsoft.com/office/powerpoint/2010/main" val="3196882072"/>
              </p:ext>
            </p:extLst>
          </p:nvPr>
        </p:nvGraphicFramePr>
        <p:xfrm>
          <a:off x="457200" y="260648"/>
          <a:ext cx="8229600" cy="6110261"/>
        </p:xfrm>
        <a:graphic>
          <a:graphicData uri="http://schemas.openxmlformats.org/drawingml/2006/table">
            <a:tbl>
              <a:tblPr firstRow="1" firstCol="1" lastRow="1" lastCol="1" bandRow="1" bandCol="1">
                <a:tableStyleId>{BC89EF96-8CEA-46FF-86C4-4CE0E7609802}</a:tableStyleId>
              </a:tblPr>
              <a:tblGrid>
                <a:gridCol w="2026568"/>
                <a:gridCol w="2220781"/>
                <a:gridCol w="3982251"/>
              </a:tblGrid>
              <a:tr h="417654">
                <a:tc gridSpan="2">
                  <a:txBody>
                    <a:bodyPr/>
                    <a:lstStyle/>
                    <a:p>
                      <a:pPr algn="ctr">
                        <a:spcAft>
                          <a:spcPts val="0"/>
                        </a:spcAft>
                      </a:pPr>
                      <a:r>
                        <a:rPr lang="pl-PL" sz="1600" dirty="0">
                          <a:effectLst/>
                        </a:rPr>
                        <a:t>Lokalne kryteria wyboru</a:t>
                      </a:r>
                      <a:endParaRPr lang="pl-PL" sz="1600" dirty="0">
                        <a:effectLst/>
                        <a:latin typeface="Times New Roman" panose="02020603050405020304" pitchFamily="18" charset="0"/>
                        <a:ea typeface="Times New Roman" panose="02020603050405020304" pitchFamily="18" charset="0"/>
                      </a:endParaRPr>
                    </a:p>
                  </a:txBody>
                  <a:tcPr marL="62512" marR="62512" marT="0" marB="0"/>
                </a:tc>
                <a:tc hMerge="1">
                  <a:txBody>
                    <a:bodyPr/>
                    <a:lstStyle/>
                    <a:p>
                      <a:endParaRPr lang="pl-PL"/>
                    </a:p>
                  </a:txBody>
                  <a:tcPr/>
                </a:tc>
                <a:tc rowSpan="2">
                  <a:txBody>
                    <a:bodyPr/>
                    <a:lstStyle/>
                    <a:p>
                      <a:pPr>
                        <a:spcAft>
                          <a:spcPts val="0"/>
                        </a:spcAft>
                      </a:pPr>
                      <a:r>
                        <a:rPr lang="pl-PL" sz="1600">
                          <a:effectLst/>
                        </a:rPr>
                        <a:t> Wyjaśnienie do kryterium </a:t>
                      </a:r>
                      <a:endParaRPr lang="pl-PL" sz="1600">
                        <a:effectLst/>
                        <a:latin typeface="Times New Roman" panose="02020603050405020304" pitchFamily="18" charset="0"/>
                        <a:ea typeface="Times New Roman" panose="02020603050405020304" pitchFamily="18" charset="0"/>
                      </a:endParaRPr>
                    </a:p>
                  </a:txBody>
                  <a:tcPr marL="62512" marR="62512" marT="0" marB="0"/>
                </a:tc>
              </a:tr>
              <a:tr h="645119">
                <a:tc>
                  <a:txBody>
                    <a:bodyPr/>
                    <a:lstStyle/>
                    <a:p>
                      <a:pPr>
                        <a:spcAft>
                          <a:spcPts val="0"/>
                        </a:spcAft>
                      </a:pPr>
                      <a:r>
                        <a:rPr lang="pl-PL" sz="1600" dirty="0">
                          <a:effectLst/>
                        </a:rPr>
                        <a:t>Nazwa </a:t>
                      </a:r>
                      <a:r>
                        <a:rPr lang="pl-PL" sz="1600" kern="1200" dirty="0">
                          <a:effectLst/>
                        </a:rPr>
                        <a:t>kryterium</a:t>
                      </a:r>
                      <a:endParaRPr lang="pl-PL" sz="1600" b="1" kern="1200" dirty="0">
                        <a:solidFill>
                          <a:schemeClr val="tx1"/>
                        </a:solidFill>
                        <a:effectLst/>
                        <a:latin typeface="+mn-lt"/>
                        <a:ea typeface="+mn-ea"/>
                        <a:cs typeface="+mn-cs"/>
                      </a:endParaRPr>
                    </a:p>
                  </a:txBody>
                  <a:tcPr marL="62512" marR="62512" marT="0" marB="0"/>
                </a:tc>
                <a:tc>
                  <a:txBody>
                    <a:bodyPr/>
                    <a:lstStyle/>
                    <a:p>
                      <a:pPr>
                        <a:spcAft>
                          <a:spcPts val="0"/>
                        </a:spcAft>
                      </a:pPr>
                      <a:r>
                        <a:rPr lang="pl-PL" sz="1600" dirty="0">
                          <a:effectLst/>
                        </a:rPr>
                        <a:t>Punktacja</a:t>
                      </a:r>
                      <a:endParaRPr lang="pl-PL" sz="1600" dirty="0">
                        <a:effectLst/>
                        <a:latin typeface="Times New Roman" panose="02020603050405020304" pitchFamily="18" charset="0"/>
                        <a:ea typeface="Times New Roman" panose="02020603050405020304" pitchFamily="18" charset="0"/>
                      </a:endParaRPr>
                    </a:p>
                  </a:txBody>
                  <a:tcPr marL="62512" marR="62512" marT="0" marB="0"/>
                </a:tc>
                <a:tc vMerge="1">
                  <a:txBody>
                    <a:bodyPr/>
                    <a:lstStyle/>
                    <a:p>
                      <a:endParaRPr lang="pl-PL"/>
                    </a:p>
                  </a:txBody>
                  <a:tcPr/>
                </a:tc>
              </a:tr>
              <a:tr h="4838394">
                <a:tc>
                  <a:txBody>
                    <a:bodyPr/>
                    <a:lstStyle/>
                    <a:p>
                      <a:pPr>
                        <a:lnSpc>
                          <a:spcPct val="115000"/>
                        </a:lnSpc>
                        <a:spcAft>
                          <a:spcPts val="0"/>
                        </a:spcAft>
                      </a:pPr>
                      <a:r>
                        <a:rPr lang="pl-PL" sz="1800">
                          <a:effectLst/>
                          <a:latin typeface="+mn-lt"/>
                          <a:ea typeface="Times New Roman" panose="02020603050405020304" pitchFamily="18" charset="0"/>
                          <a:cs typeface="Tahoma" panose="020B0604030504040204" pitchFamily="34" charset="0"/>
                        </a:rPr>
                        <a:t>OPARCIE OPERACJI </a:t>
                      </a:r>
                      <a:br>
                        <a:rPr lang="pl-PL" sz="1800">
                          <a:effectLst/>
                          <a:latin typeface="+mn-lt"/>
                          <a:ea typeface="Times New Roman" panose="02020603050405020304" pitchFamily="18" charset="0"/>
                          <a:cs typeface="Tahoma" panose="020B0604030504040204" pitchFamily="34" charset="0"/>
                        </a:rPr>
                      </a:br>
                      <a:r>
                        <a:rPr lang="pl-PL" sz="1800">
                          <a:effectLst/>
                          <a:latin typeface="+mn-lt"/>
                          <a:ea typeface="Times New Roman" panose="02020603050405020304" pitchFamily="18" charset="0"/>
                          <a:cs typeface="Tahoma" panose="020B0604030504040204" pitchFamily="34" charset="0"/>
                        </a:rPr>
                        <a:t>NA LOKALNYCH WARTOŚCIACH </a:t>
                      </a:r>
                      <a:br>
                        <a:rPr lang="pl-PL" sz="1800">
                          <a:effectLst/>
                          <a:latin typeface="+mn-lt"/>
                          <a:ea typeface="Times New Roman" panose="02020603050405020304" pitchFamily="18" charset="0"/>
                          <a:cs typeface="Tahoma" panose="020B0604030504040204" pitchFamily="34" charset="0"/>
                        </a:rPr>
                      </a:br>
                      <a:r>
                        <a:rPr lang="pl-PL" sz="1800">
                          <a:effectLst/>
                          <a:latin typeface="+mn-lt"/>
                          <a:ea typeface="Times New Roman" panose="02020603050405020304" pitchFamily="18" charset="0"/>
                          <a:cs typeface="Tahoma" panose="020B0604030504040204" pitchFamily="34" charset="0"/>
                        </a:rPr>
                        <a:t>I ZASOBACH</a:t>
                      </a:r>
                      <a:r>
                        <a:rPr lang="pl-PL" sz="1800">
                          <a:effectLst/>
                          <a:latin typeface="+mn-lt"/>
                          <a:ea typeface="Times New Roman" panose="02020603050405020304" pitchFamily="18" charset="0"/>
                          <a:cs typeface="Times New Roman" panose="02020603050405020304" pitchFamily="18" charset="0"/>
                        </a:rPr>
                        <a:t> </a:t>
                      </a:r>
                    </a:p>
                  </a:txBody>
                  <a:tcPr marL="68580" marR="68580" marT="0" marB="0" anchor="ctr"/>
                </a:tc>
                <a:tc>
                  <a:txBody>
                    <a:bodyPr/>
                    <a:lstStyle/>
                    <a:p>
                      <a:pPr algn="ctr">
                        <a:lnSpc>
                          <a:spcPct val="115000"/>
                        </a:lnSpc>
                        <a:spcAft>
                          <a:spcPts val="0"/>
                        </a:spcAft>
                      </a:pPr>
                      <a:r>
                        <a:rPr lang="pl-PL" sz="1800">
                          <a:effectLst/>
                          <a:latin typeface="+mn-lt"/>
                          <a:ea typeface="Times New Roman" panose="02020603050405020304" pitchFamily="18" charset="0"/>
                          <a:cs typeface="Times New Roman" panose="02020603050405020304" pitchFamily="18" charset="0"/>
                        </a:rPr>
                        <a:t>5</a:t>
                      </a:r>
                    </a:p>
                    <a:p>
                      <a:pPr algn="ctr">
                        <a:lnSpc>
                          <a:spcPct val="115000"/>
                        </a:lnSpc>
                        <a:spcAft>
                          <a:spcPts val="0"/>
                        </a:spcAft>
                      </a:pPr>
                      <a:r>
                        <a:rPr lang="pl-PL" sz="1800">
                          <a:effectLst/>
                          <a:latin typeface="+mn-lt"/>
                          <a:ea typeface="Times New Roman" panose="02020603050405020304" pitchFamily="18" charset="0"/>
                          <a:cs typeface="Times New Roman" panose="02020603050405020304" pitchFamily="18" charset="0"/>
                        </a:rPr>
                        <a:t>0</a:t>
                      </a:r>
                    </a:p>
                  </a:txBody>
                  <a:tcPr marL="68580" marR="68580" marT="0" marB="0" anchor="ctr"/>
                </a:tc>
                <a:tc>
                  <a:txBody>
                    <a:bodyPr/>
                    <a:lstStyle/>
                    <a:p>
                      <a:pPr algn="ctr">
                        <a:lnSpc>
                          <a:spcPct val="115000"/>
                        </a:lnSpc>
                        <a:spcAft>
                          <a:spcPts val="0"/>
                        </a:spcAft>
                      </a:pPr>
                      <a:r>
                        <a:rPr lang="pl-PL" sz="1800" dirty="0">
                          <a:effectLst/>
                          <a:latin typeface="+mn-lt"/>
                          <a:ea typeface="Times New Roman" panose="02020603050405020304" pitchFamily="18" charset="0"/>
                          <a:cs typeface="Times New Roman" panose="02020603050405020304" pitchFamily="18" charset="0"/>
                        </a:rPr>
                        <a:t>Preferuje operacje, które zachowują i bazują na lokalnym potencjale kulturowym, historycznym lub przyrodniczym – realizacja projektu bazuje lub służy zachowaniu przynajmniej dwóch rodzajach zasobów Kryterium weryfikowane na podstawie informacji zawartej w załączniku: „Opis „projektu” pod kątem spełniania lokalnych kryteriów wyboru operacji zapisanych w LSR” oraz na podstawie informacji zawartych we wniosku i załącznikach, mające odzwierciedlenie w kosztach</a:t>
                      </a:r>
                      <a:br>
                        <a:rPr lang="pl-PL" sz="1800" dirty="0">
                          <a:effectLst/>
                          <a:latin typeface="+mn-lt"/>
                          <a:ea typeface="Times New Roman" panose="02020603050405020304" pitchFamily="18" charset="0"/>
                          <a:cs typeface="Times New Roman" panose="02020603050405020304" pitchFamily="18" charset="0"/>
                        </a:rPr>
                      </a:br>
                      <a:r>
                        <a:rPr lang="pl-PL" sz="1800" dirty="0">
                          <a:effectLst/>
                          <a:latin typeface="+mn-lt"/>
                          <a:ea typeface="Times New Roman" panose="02020603050405020304" pitchFamily="18" charset="0"/>
                          <a:cs typeface="Times New Roman" panose="02020603050405020304" pitchFamily="18" charset="0"/>
                        </a:rPr>
                        <a:t>5 pkt. - kryterium w pełni spełnione  / 0 pkt. -kryterium nie spełnione</a:t>
                      </a:r>
                    </a:p>
                  </a:txBody>
                  <a:tcPr marL="68580" marR="68580" marT="0" marB="0" anchor="ctr"/>
                </a:tc>
              </a:tr>
            </a:tbl>
          </a:graphicData>
        </a:graphic>
      </p:graphicFrame>
    </p:spTree>
    <p:extLst>
      <p:ext uri="{BB962C8B-B14F-4D97-AF65-F5344CB8AC3E}">
        <p14:creationId xmlns:p14="http://schemas.microsoft.com/office/powerpoint/2010/main" val="237649122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a 4"/>
          <p:cNvGraphicFramePr>
            <a:graphicFrameLocks noGrp="1"/>
          </p:cNvGraphicFramePr>
          <p:nvPr>
            <p:extLst>
              <p:ext uri="{D42A27DB-BD31-4B8C-83A1-F6EECF244321}">
                <p14:modId xmlns:p14="http://schemas.microsoft.com/office/powerpoint/2010/main" val="3941314552"/>
              </p:ext>
            </p:extLst>
          </p:nvPr>
        </p:nvGraphicFramePr>
        <p:xfrm>
          <a:off x="457200" y="692696"/>
          <a:ext cx="8229605" cy="6238153"/>
        </p:xfrm>
        <a:graphic>
          <a:graphicData uri="http://schemas.openxmlformats.org/drawingml/2006/table">
            <a:tbl>
              <a:tblPr firstRow="1" firstCol="1" lastRow="1" lastCol="1" bandRow="1" bandCol="1">
                <a:tableStyleId>{BC89EF96-8CEA-46FF-86C4-4CE0E7609802}</a:tableStyleId>
              </a:tblPr>
              <a:tblGrid>
                <a:gridCol w="2170584"/>
                <a:gridCol w="1008112"/>
                <a:gridCol w="5050909"/>
              </a:tblGrid>
              <a:tr h="48705">
                <a:tc gridSpan="2">
                  <a:txBody>
                    <a:bodyPr/>
                    <a:lstStyle/>
                    <a:p>
                      <a:pPr algn="ctr">
                        <a:spcAft>
                          <a:spcPts val="0"/>
                        </a:spcAft>
                      </a:pPr>
                      <a:r>
                        <a:rPr lang="pl-PL" sz="1600" dirty="0">
                          <a:effectLst/>
                        </a:rPr>
                        <a:t>Lokalne kryteria wyboru</a:t>
                      </a:r>
                      <a:endParaRPr lang="pl-PL" sz="1600" dirty="0">
                        <a:effectLst/>
                        <a:latin typeface="Times New Roman" panose="02020603050405020304" pitchFamily="18" charset="0"/>
                        <a:ea typeface="Times New Roman" panose="02020603050405020304" pitchFamily="18" charset="0"/>
                      </a:endParaRPr>
                    </a:p>
                  </a:txBody>
                  <a:tcPr marL="62512" marR="62512" marT="0" marB="0"/>
                </a:tc>
                <a:tc hMerge="1">
                  <a:txBody>
                    <a:bodyPr/>
                    <a:lstStyle/>
                    <a:p>
                      <a:endParaRPr lang="pl-PL"/>
                    </a:p>
                  </a:txBody>
                  <a:tcPr/>
                </a:tc>
                <a:tc rowSpan="2">
                  <a:txBody>
                    <a:bodyPr/>
                    <a:lstStyle/>
                    <a:p>
                      <a:pPr>
                        <a:spcAft>
                          <a:spcPts val="0"/>
                        </a:spcAft>
                      </a:pPr>
                      <a:r>
                        <a:rPr lang="pl-PL" sz="1600">
                          <a:effectLst/>
                        </a:rPr>
                        <a:t> Wyjaśnienie do kryterium </a:t>
                      </a:r>
                      <a:endParaRPr lang="pl-PL" sz="1600">
                        <a:effectLst/>
                        <a:latin typeface="Times New Roman" panose="02020603050405020304" pitchFamily="18" charset="0"/>
                        <a:ea typeface="Times New Roman" panose="02020603050405020304" pitchFamily="18" charset="0"/>
                      </a:endParaRPr>
                    </a:p>
                  </a:txBody>
                  <a:tcPr marL="62512" marR="62512" marT="0" marB="0"/>
                </a:tc>
              </a:tr>
              <a:tr h="631357">
                <a:tc>
                  <a:txBody>
                    <a:bodyPr/>
                    <a:lstStyle/>
                    <a:p>
                      <a:pPr>
                        <a:spcAft>
                          <a:spcPts val="0"/>
                        </a:spcAft>
                      </a:pPr>
                      <a:r>
                        <a:rPr lang="pl-PL" sz="1600">
                          <a:effectLst/>
                        </a:rPr>
                        <a:t>Nazwa kryterium</a:t>
                      </a:r>
                      <a:endParaRPr lang="pl-PL" sz="1600">
                        <a:effectLst/>
                        <a:latin typeface="Times New Roman" panose="02020603050405020304" pitchFamily="18" charset="0"/>
                        <a:ea typeface="Times New Roman" panose="02020603050405020304" pitchFamily="18" charset="0"/>
                      </a:endParaRPr>
                    </a:p>
                  </a:txBody>
                  <a:tcPr marL="62512" marR="62512" marT="0" marB="0"/>
                </a:tc>
                <a:tc>
                  <a:txBody>
                    <a:bodyPr/>
                    <a:lstStyle/>
                    <a:p>
                      <a:pPr>
                        <a:spcAft>
                          <a:spcPts val="0"/>
                        </a:spcAft>
                      </a:pPr>
                      <a:r>
                        <a:rPr lang="pl-PL" sz="1600">
                          <a:effectLst/>
                        </a:rPr>
                        <a:t>Punktacja</a:t>
                      </a:r>
                      <a:endParaRPr lang="pl-PL" sz="1600">
                        <a:effectLst/>
                        <a:latin typeface="Times New Roman" panose="02020603050405020304" pitchFamily="18" charset="0"/>
                        <a:ea typeface="Times New Roman" panose="02020603050405020304" pitchFamily="18" charset="0"/>
                      </a:endParaRPr>
                    </a:p>
                  </a:txBody>
                  <a:tcPr marL="62512" marR="62512" marT="0" marB="0"/>
                </a:tc>
                <a:tc vMerge="1">
                  <a:txBody>
                    <a:bodyPr/>
                    <a:lstStyle/>
                    <a:p>
                      <a:endParaRPr lang="pl-PL"/>
                    </a:p>
                  </a:txBody>
                  <a:tcPr/>
                </a:tc>
              </a:tr>
              <a:tr h="4971937">
                <a:tc>
                  <a:txBody>
                    <a:bodyPr/>
                    <a:lstStyle/>
                    <a:p>
                      <a:pPr>
                        <a:lnSpc>
                          <a:spcPct val="115000"/>
                        </a:lnSpc>
                        <a:spcAft>
                          <a:spcPts val="0"/>
                        </a:spcAft>
                      </a:pPr>
                      <a:r>
                        <a:rPr lang="pl-PL" sz="1800">
                          <a:effectLst/>
                          <a:latin typeface="+mn-lt"/>
                          <a:ea typeface="Times New Roman" panose="02020603050405020304" pitchFamily="18" charset="0"/>
                          <a:cs typeface="Tahoma" panose="020B0604030504040204" pitchFamily="34" charset="0"/>
                        </a:rPr>
                        <a:t>ZASTOSOWANIE ROZWIĄZAŃ SPRZYJAJĄCYCH OCHRONIE ŚRODOWISKA LUB PRZECIWDZIAŁANIU ZMIANOM KLIMATU</a:t>
                      </a:r>
                      <a:endParaRPr lang="pl-PL" sz="180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pl-PL" sz="1800">
                          <a:effectLst/>
                          <a:latin typeface="+mn-lt"/>
                          <a:ea typeface="Times New Roman" panose="02020603050405020304" pitchFamily="18" charset="0"/>
                          <a:cs typeface="Times New Roman" panose="02020603050405020304" pitchFamily="18" charset="0"/>
                        </a:rPr>
                        <a:t>3</a:t>
                      </a:r>
                    </a:p>
                    <a:p>
                      <a:pPr algn="ctr">
                        <a:lnSpc>
                          <a:spcPct val="115000"/>
                        </a:lnSpc>
                        <a:spcAft>
                          <a:spcPts val="0"/>
                        </a:spcAft>
                      </a:pPr>
                      <a:r>
                        <a:rPr lang="pl-PL" sz="1800">
                          <a:effectLst/>
                          <a:latin typeface="+mn-lt"/>
                          <a:ea typeface="Times New Roman" panose="02020603050405020304" pitchFamily="18" charset="0"/>
                          <a:cs typeface="Times New Roman" panose="02020603050405020304" pitchFamily="18" charset="0"/>
                        </a:rPr>
                        <a:t>0</a:t>
                      </a:r>
                    </a:p>
                  </a:txBody>
                  <a:tcPr marL="68580" marR="68580" marT="0" marB="0" anchor="ctr"/>
                </a:tc>
                <a:tc>
                  <a:txBody>
                    <a:bodyPr/>
                    <a:lstStyle/>
                    <a:p>
                      <a:pPr algn="ctr">
                        <a:lnSpc>
                          <a:spcPct val="115000"/>
                        </a:lnSpc>
                        <a:spcAft>
                          <a:spcPts val="0"/>
                        </a:spcAft>
                      </a:pPr>
                      <a:r>
                        <a:rPr lang="pl-PL" sz="1800" dirty="0">
                          <a:effectLst/>
                          <a:latin typeface="+mn-lt"/>
                          <a:ea typeface="Times New Roman" panose="02020603050405020304" pitchFamily="18" charset="0"/>
                          <a:cs typeface="Times New Roman" panose="02020603050405020304" pitchFamily="18" charset="0"/>
                        </a:rPr>
                        <a:t>Preferuje operacje, które podczas realizacji zastosują rozwiązania sprzyjające ochronie środowiska lub klimatu,  tj. np. zastosowanie bardziej ekologicznych materiałów lub technologii, operacje przybliżające ich uczestnikom lub odbiorcom tematykę ochrony środowiska (w tym lokalnych zasobów) czy przeciwdziałanie zmianom klimatu. – Kryterium weryfikowane na podstawie informacji zawartej w załączniku: „Opis „projektu” pod kątem spełniania lokalnych kryteriów wyboru operacji zapisanych w LSR” oraz na podstawie informacji zawartych we wniosku i załącznikach. . Punkty zostaną przyznane, jeżeli wnioskodawca uwzględnił w budżecie poniesienie kosztów związanych z zastosowaniem takich rozwiązań. </a:t>
                      </a:r>
                    </a:p>
                    <a:p>
                      <a:pPr algn="ctr">
                        <a:lnSpc>
                          <a:spcPct val="115000"/>
                        </a:lnSpc>
                        <a:spcAft>
                          <a:spcPts val="0"/>
                        </a:spcAft>
                      </a:pPr>
                      <a:r>
                        <a:rPr lang="pl-PL" sz="1800" dirty="0">
                          <a:effectLst/>
                          <a:latin typeface="+mn-lt"/>
                          <a:ea typeface="Times New Roman" panose="02020603050405020304" pitchFamily="18" charset="0"/>
                          <a:cs typeface="Times New Roman" panose="02020603050405020304" pitchFamily="18" charset="0"/>
                        </a:rPr>
                        <a:t>3 pkt. - kryterium w pełni spełnione / 0 pkt. -kryterium nie spełnione</a:t>
                      </a:r>
                    </a:p>
                  </a:txBody>
                  <a:tcPr marL="68580" marR="68580" marT="0" marB="0" anchor="ctr"/>
                </a:tc>
              </a:tr>
            </a:tbl>
          </a:graphicData>
        </a:graphic>
      </p:graphicFrame>
    </p:spTree>
    <p:extLst>
      <p:ext uri="{BB962C8B-B14F-4D97-AF65-F5344CB8AC3E}">
        <p14:creationId xmlns:p14="http://schemas.microsoft.com/office/powerpoint/2010/main" val="363989087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a 4"/>
          <p:cNvGraphicFramePr>
            <a:graphicFrameLocks noGrp="1"/>
          </p:cNvGraphicFramePr>
          <p:nvPr>
            <p:extLst>
              <p:ext uri="{D42A27DB-BD31-4B8C-83A1-F6EECF244321}">
                <p14:modId xmlns:p14="http://schemas.microsoft.com/office/powerpoint/2010/main" val="3665713302"/>
              </p:ext>
            </p:extLst>
          </p:nvPr>
        </p:nvGraphicFramePr>
        <p:xfrm>
          <a:off x="457200" y="476672"/>
          <a:ext cx="8229603" cy="5500544"/>
        </p:xfrm>
        <a:graphic>
          <a:graphicData uri="http://schemas.openxmlformats.org/drawingml/2006/table">
            <a:tbl>
              <a:tblPr firstRow="1" firstCol="1" lastRow="1" lastCol="1" bandRow="1" bandCol="1">
                <a:tableStyleId>{BC89EF96-8CEA-46FF-86C4-4CE0E7609802}</a:tableStyleId>
              </a:tblPr>
              <a:tblGrid>
                <a:gridCol w="2098576"/>
                <a:gridCol w="2148776"/>
                <a:gridCol w="3982251"/>
              </a:tblGrid>
              <a:tr h="406105">
                <a:tc gridSpan="2">
                  <a:txBody>
                    <a:bodyPr/>
                    <a:lstStyle/>
                    <a:p>
                      <a:pPr algn="ctr">
                        <a:spcAft>
                          <a:spcPts val="0"/>
                        </a:spcAft>
                      </a:pPr>
                      <a:r>
                        <a:rPr lang="pl-PL" sz="1600" dirty="0">
                          <a:effectLst/>
                        </a:rPr>
                        <a:t>Lokalne kryteria wyboru</a:t>
                      </a:r>
                      <a:endParaRPr lang="pl-PL" sz="1600" dirty="0">
                        <a:effectLst/>
                        <a:latin typeface="Times New Roman" panose="02020603050405020304" pitchFamily="18" charset="0"/>
                        <a:ea typeface="Times New Roman" panose="02020603050405020304" pitchFamily="18" charset="0"/>
                      </a:endParaRPr>
                    </a:p>
                  </a:txBody>
                  <a:tcPr marL="62512" marR="62512" marT="0" marB="0"/>
                </a:tc>
                <a:tc hMerge="1">
                  <a:txBody>
                    <a:bodyPr/>
                    <a:lstStyle/>
                    <a:p>
                      <a:endParaRPr lang="pl-PL"/>
                    </a:p>
                  </a:txBody>
                  <a:tcPr/>
                </a:tc>
                <a:tc rowSpan="2">
                  <a:txBody>
                    <a:bodyPr/>
                    <a:lstStyle/>
                    <a:p>
                      <a:pPr>
                        <a:spcAft>
                          <a:spcPts val="0"/>
                        </a:spcAft>
                      </a:pPr>
                      <a:r>
                        <a:rPr lang="pl-PL" sz="1600">
                          <a:effectLst/>
                        </a:rPr>
                        <a:t> Wyjaśnienie do kryterium </a:t>
                      </a:r>
                      <a:endParaRPr lang="pl-PL" sz="1600">
                        <a:effectLst/>
                        <a:latin typeface="Times New Roman" panose="02020603050405020304" pitchFamily="18" charset="0"/>
                        <a:ea typeface="Times New Roman" panose="02020603050405020304" pitchFamily="18" charset="0"/>
                      </a:endParaRPr>
                    </a:p>
                  </a:txBody>
                  <a:tcPr marL="62512" marR="62512" marT="0" marB="0"/>
                </a:tc>
              </a:tr>
              <a:tr h="627280">
                <a:tc>
                  <a:txBody>
                    <a:bodyPr/>
                    <a:lstStyle/>
                    <a:p>
                      <a:pPr>
                        <a:spcAft>
                          <a:spcPts val="0"/>
                        </a:spcAft>
                      </a:pPr>
                      <a:r>
                        <a:rPr lang="pl-PL" sz="1600">
                          <a:effectLst/>
                        </a:rPr>
                        <a:t>Nazwa kryterium</a:t>
                      </a:r>
                      <a:endParaRPr lang="pl-PL" sz="1600">
                        <a:effectLst/>
                        <a:latin typeface="Times New Roman" panose="02020603050405020304" pitchFamily="18" charset="0"/>
                        <a:ea typeface="Times New Roman" panose="02020603050405020304" pitchFamily="18" charset="0"/>
                      </a:endParaRPr>
                    </a:p>
                  </a:txBody>
                  <a:tcPr marL="62512" marR="62512" marT="0" marB="0"/>
                </a:tc>
                <a:tc>
                  <a:txBody>
                    <a:bodyPr/>
                    <a:lstStyle/>
                    <a:p>
                      <a:pPr>
                        <a:spcAft>
                          <a:spcPts val="0"/>
                        </a:spcAft>
                      </a:pPr>
                      <a:r>
                        <a:rPr lang="pl-PL" sz="1600">
                          <a:effectLst/>
                        </a:rPr>
                        <a:t>Punktacja</a:t>
                      </a:r>
                      <a:endParaRPr lang="pl-PL" sz="1600">
                        <a:effectLst/>
                        <a:latin typeface="Times New Roman" panose="02020603050405020304" pitchFamily="18" charset="0"/>
                        <a:ea typeface="Times New Roman" panose="02020603050405020304" pitchFamily="18" charset="0"/>
                      </a:endParaRPr>
                    </a:p>
                  </a:txBody>
                  <a:tcPr marL="62512" marR="62512" marT="0" marB="0"/>
                </a:tc>
                <a:tc vMerge="1">
                  <a:txBody>
                    <a:bodyPr/>
                    <a:lstStyle/>
                    <a:p>
                      <a:endParaRPr lang="pl-PL"/>
                    </a:p>
                  </a:txBody>
                  <a:tcPr/>
                </a:tc>
              </a:tr>
              <a:tr h="4467159">
                <a:tc>
                  <a:txBody>
                    <a:bodyPr/>
                    <a:lstStyle/>
                    <a:p>
                      <a:pPr>
                        <a:lnSpc>
                          <a:spcPct val="115000"/>
                        </a:lnSpc>
                        <a:spcAft>
                          <a:spcPts val="0"/>
                        </a:spcAft>
                      </a:pPr>
                      <a:r>
                        <a:rPr lang="pl-PL" sz="1400">
                          <a:effectLst/>
                          <a:latin typeface="+mn-lt"/>
                          <a:ea typeface="Times New Roman" panose="02020603050405020304" pitchFamily="18" charset="0"/>
                          <a:cs typeface="Times New Roman" panose="02020603050405020304" pitchFamily="18" charset="0"/>
                        </a:rPr>
                        <a:t>OPERACJA PRZYCZYNIA SIĘ </a:t>
                      </a:r>
                      <a:br>
                        <a:rPr lang="pl-PL" sz="1400">
                          <a:effectLst/>
                          <a:latin typeface="+mn-lt"/>
                          <a:ea typeface="Times New Roman" panose="02020603050405020304" pitchFamily="18" charset="0"/>
                          <a:cs typeface="Times New Roman" panose="02020603050405020304" pitchFamily="18" charset="0"/>
                        </a:rPr>
                      </a:br>
                      <a:r>
                        <a:rPr lang="pl-PL" sz="1400">
                          <a:effectLst/>
                          <a:latin typeface="+mn-lt"/>
                          <a:ea typeface="Times New Roman" panose="02020603050405020304" pitchFamily="18" charset="0"/>
                          <a:cs typeface="Times New Roman" panose="02020603050405020304" pitchFamily="18" charset="0"/>
                        </a:rPr>
                        <a:t>DO ROZWOJU: (WYBÓR JEDNOKROTNY)</a:t>
                      </a:r>
                    </a:p>
                    <a:p>
                      <a:pPr>
                        <a:lnSpc>
                          <a:spcPct val="115000"/>
                        </a:lnSpc>
                        <a:spcAft>
                          <a:spcPts val="0"/>
                        </a:spcAft>
                      </a:pPr>
                      <a:r>
                        <a:rPr lang="pl-PL" sz="1400">
                          <a:effectLst/>
                          <a:latin typeface="+mn-lt"/>
                          <a:ea typeface="Times New Roman" panose="02020603050405020304" pitchFamily="18" charset="0"/>
                          <a:cs typeface="Times New Roman" panose="02020603050405020304" pitchFamily="18" charset="0"/>
                        </a:rPr>
                        <a:t>A/ INFRASTRUKTURY TURYSTYCZNEJ – </a:t>
                      </a:r>
                    </a:p>
                    <a:p>
                      <a:pPr>
                        <a:lnSpc>
                          <a:spcPct val="115000"/>
                        </a:lnSpc>
                        <a:spcAft>
                          <a:spcPts val="0"/>
                        </a:spcAft>
                      </a:pPr>
                      <a:r>
                        <a:rPr lang="pl-PL" sz="1400">
                          <a:effectLst/>
                          <a:latin typeface="+mn-lt"/>
                          <a:ea typeface="Times New Roman" panose="02020603050405020304" pitchFamily="18" charset="0"/>
                          <a:cs typeface="Times New Roman" panose="02020603050405020304" pitchFamily="18" charset="0"/>
                        </a:rPr>
                        <a:t>B/ INFRASTRUKTURY REKREACYJNEJ – </a:t>
                      </a:r>
                    </a:p>
                    <a:p>
                      <a:pPr>
                        <a:lnSpc>
                          <a:spcPct val="115000"/>
                        </a:lnSpc>
                        <a:spcAft>
                          <a:spcPts val="0"/>
                        </a:spcAft>
                      </a:pPr>
                      <a:r>
                        <a:rPr lang="pl-PL" sz="1400">
                          <a:effectLst/>
                          <a:latin typeface="+mn-lt"/>
                          <a:ea typeface="Times New Roman" panose="02020603050405020304" pitchFamily="18" charset="0"/>
                          <a:cs typeface="Times New Roman" panose="02020603050405020304" pitchFamily="18" charset="0"/>
                        </a:rPr>
                        <a:t>C/ INFRASTRUKTURY KULTUROWEJ  – </a:t>
                      </a:r>
                    </a:p>
                  </a:txBody>
                  <a:tcPr marL="68580" marR="68580" marT="0" marB="0" anchor="ctr"/>
                </a:tc>
                <a:tc>
                  <a:txBody>
                    <a:bodyPr/>
                    <a:lstStyle/>
                    <a:p>
                      <a:pPr algn="ctr">
                        <a:lnSpc>
                          <a:spcPct val="115000"/>
                        </a:lnSpc>
                        <a:spcAft>
                          <a:spcPts val="0"/>
                        </a:spcAft>
                      </a:pPr>
                      <a:r>
                        <a:rPr lang="pl-PL" sz="1400">
                          <a:effectLst/>
                          <a:latin typeface="+mn-lt"/>
                          <a:ea typeface="Times New Roman" panose="02020603050405020304" pitchFamily="18" charset="0"/>
                          <a:cs typeface="Times New Roman" panose="02020603050405020304" pitchFamily="18" charset="0"/>
                        </a:rPr>
                        <a:t>5</a:t>
                      </a:r>
                    </a:p>
                    <a:p>
                      <a:pPr algn="ctr">
                        <a:lnSpc>
                          <a:spcPct val="115000"/>
                        </a:lnSpc>
                        <a:spcAft>
                          <a:spcPts val="0"/>
                        </a:spcAft>
                      </a:pPr>
                      <a:r>
                        <a:rPr lang="pl-PL" sz="1400">
                          <a:effectLst/>
                          <a:latin typeface="+mn-lt"/>
                          <a:ea typeface="Times New Roman" panose="02020603050405020304" pitchFamily="18" charset="0"/>
                          <a:cs typeface="Times New Roman" panose="02020603050405020304" pitchFamily="18" charset="0"/>
                        </a:rPr>
                        <a:t>2</a:t>
                      </a:r>
                    </a:p>
                    <a:p>
                      <a:pPr algn="ctr">
                        <a:lnSpc>
                          <a:spcPct val="115000"/>
                        </a:lnSpc>
                        <a:spcAft>
                          <a:spcPts val="0"/>
                        </a:spcAft>
                      </a:pPr>
                      <a:r>
                        <a:rPr lang="pl-PL" sz="1400">
                          <a:effectLst/>
                          <a:latin typeface="+mn-lt"/>
                          <a:ea typeface="Times New Roman" panose="02020603050405020304" pitchFamily="18" charset="0"/>
                          <a:cs typeface="Times New Roman" panose="02020603050405020304" pitchFamily="18" charset="0"/>
                        </a:rPr>
                        <a:t>0</a:t>
                      </a:r>
                    </a:p>
                  </a:txBody>
                  <a:tcPr marL="68580" marR="68580" marT="0" marB="0" anchor="ctr"/>
                </a:tc>
                <a:tc>
                  <a:txBody>
                    <a:bodyPr/>
                    <a:lstStyle/>
                    <a:p>
                      <a:pPr algn="ctr">
                        <a:lnSpc>
                          <a:spcPct val="115000"/>
                        </a:lnSpc>
                        <a:spcAft>
                          <a:spcPts val="0"/>
                        </a:spcAft>
                      </a:pPr>
                      <a:r>
                        <a:rPr lang="pl-PL" sz="1400" dirty="0">
                          <a:effectLst/>
                          <a:latin typeface="+mn-lt"/>
                          <a:ea typeface="Times New Roman" panose="02020603050405020304" pitchFamily="18" charset="0"/>
                          <a:cs typeface="Times New Roman" panose="02020603050405020304" pitchFamily="18" charset="0"/>
                        </a:rPr>
                        <a:t>W analizie SWOT zwrócono uwagę na niski stopień wykorzystania walorów turystycznych obszaru oraz niedostatecznie rozwinięty  w zakresie infrastruktury służącej rozwojowi kultury, sportu </a:t>
                      </a:r>
                    </a:p>
                    <a:p>
                      <a:pPr algn="ctr">
                        <a:lnSpc>
                          <a:spcPct val="115000"/>
                        </a:lnSpc>
                        <a:spcAft>
                          <a:spcPts val="0"/>
                        </a:spcAft>
                      </a:pPr>
                      <a:r>
                        <a:rPr lang="pl-PL" sz="1400" dirty="0">
                          <a:effectLst/>
                          <a:latin typeface="+mn-lt"/>
                          <a:ea typeface="Times New Roman" panose="02020603050405020304" pitchFamily="18" charset="0"/>
                          <a:cs typeface="Times New Roman" panose="02020603050405020304" pitchFamily="18" charset="0"/>
                        </a:rPr>
                        <a:t>i rekreacji – preferowane będą operacje, które przyczyniają się co najmniej do rozwoju jednego </a:t>
                      </a:r>
                      <a:br>
                        <a:rPr lang="pl-PL" sz="1400" dirty="0">
                          <a:effectLst/>
                          <a:latin typeface="+mn-lt"/>
                          <a:ea typeface="Times New Roman" panose="02020603050405020304" pitchFamily="18" charset="0"/>
                          <a:cs typeface="Times New Roman" panose="02020603050405020304" pitchFamily="18" charset="0"/>
                        </a:rPr>
                      </a:br>
                      <a:r>
                        <a:rPr lang="pl-PL" sz="1400" dirty="0">
                          <a:effectLst/>
                          <a:latin typeface="+mn-lt"/>
                          <a:ea typeface="Times New Roman" panose="02020603050405020304" pitchFamily="18" charset="0"/>
                          <a:cs typeface="Times New Roman" panose="02020603050405020304" pitchFamily="18" charset="0"/>
                        </a:rPr>
                        <a:t>z wymienionych typów infrastruktury – Kryterium weryfikowane na podstawie informacji zawartej w załączniku: „Opis „projektu” pod kątem spełniania lokalnych kryteriów wyboru operacji zapisanych w LSR” oraz na podstawie informacji zawartych we wniosku i załącznikach, mające odzwierciedlenie w kosztach</a:t>
                      </a:r>
                      <a:br>
                        <a:rPr lang="pl-PL" sz="1400" dirty="0">
                          <a:effectLst/>
                          <a:latin typeface="+mn-lt"/>
                          <a:ea typeface="Times New Roman" panose="02020603050405020304" pitchFamily="18" charset="0"/>
                          <a:cs typeface="Times New Roman" panose="02020603050405020304" pitchFamily="18" charset="0"/>
                        </a:rPr>
                      </a:br>
                      <a:r>
                        <a:rPr lang="pl-PL" sz="1400" dirty="0">
                          <a:effectLst/>
                          <a:latin typeface="+mn-lt"/>
                          <a:ea typeface="Times New Roman" panose="02020603050405020304" pitchFamily="18" charset="0"/>
                          <a:cs typeface="Times New Roman" panose="02020603050405020304" pitchFamily="18" charset="0"/>
                        </a:rPr>
                        <a:t>5 pkt. - kryterium spełnione jeżeli przyczynia się do rozwoju dwóch zakresów</a:t>
                      </a:r>
                    </a:p>
                    <a:p>
                      <a:pPr algn="ctr">
                        <a:lnSpc>
                          <a:spcPct val="115000"/>
                        </a:lnSpc>
                        <a:spcAft>
                          <a:spcPts val="0"/>
                        </a:spcAft>
                      </a:pPr>
                      <a:r>
                        <a:rPr lang="pl-PL" sz="1400" dirty="0">
                          <a:effectLst/>
                          <a:latin typeface="+mn-lt"/>
                          <a:ea typeface="Times New Roman" panose="02020603050405020304" pitchFamily="18" charset="0"/>
                          <a:cs typeface="Times New Roman" panose="02020603050405020304" pitchFamily="18" charset="0"/>
                        </a:rPr>
                        <a:t>2pkt. – kryterium spełnione jeżeli przyczynia się do rozwoju wyłącznie jednego zakresu</a:t>
                      </a:r>
                    </a:p>
                    <a:p>
                      <a:pPr algn="ctr">
                        <a:lnSpc>
                          <a:spcPct val="115000"/>
                        </a:lnSpc>
                        <a:spcAft>
                          <a:spcPts val="0"/>
                        </a:spcAft>
                      </a:pPr>
                      <a:r>
                        <a:rPr lang="pl-PL" sz="1400" dirty="0">
                          <a:effectLst/>
                          <a:latin typeface="+mn-lt"/>
                          <a:ea typeface="Times New Roman" panose="02020603050405020304" pitchFamily="18" charset="0"/>
                          <a:cs typeface="Times New Roman" panose="02020603050405020304" pitchFamily="18" charset="0"/>
                        </a:rPr>
                        <a:t> 0 pkt. - kryterium nie spełnione</a:t>
                      </a:r>
                    </a:p>
                  </a:txBody>
                  <a:tcPr marL="68580" marR="68580" marT="0" marB="0" anchor="ctr"/>
                </a:tc>
              </a:tr>
            </a:tbl>
          </a:graphicData>
        </a:graphic>
      </p:graphicFrame>
    </p:spTree>
    <p:extLst>
      <p:ext uri="{BB962C8B-B14F-4D97-AF65-F5344CB8AC3E}">
        <p14:creationId xmlns:p14="http://schemas.microsoft.com/office/powerpoint/2010/main" val="296885430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a 4"/>
          <p:cNvGraphicFramePr>
            <a:graphicFrameLocks noGrp="1"/>
          </p:cNvGraphicFramePr>
          <p:nvPr>
            <p:extLst>
              <p:ext uri="{D42A27DB-BD31-4B8C-83A1-F6EECF244321}">
                <p14:modId xmlns:p14="http://schemas.microsoft.com/office/powerpoint/2010/main" val="2898458424"/>
              </p:ext>
            </p:extLst>
          </p:nvPr>
        </p:nvGraphicFramePr>
        <p:xfrm>
          <a:off x="457200" y="404664"/>
          <a:ext cx="8229600" cy="5574271"/>
        </p:xfrm>
        <a:graphic>
          <a:graphicData uri="http://schemas.openxmlformats.org/drawingml/2006/table">
            <a:tbl>
              <a:tblPr firstRow="1" firstCol="1" lastRow="1" lastCol="1" bandRow="1" bandCol="1">
                <a:tableStyleId>{BC89EF96-8CEA-46FF-86C4-4CE0E7609802}</a:tableStyleId>
              </a:tblPr>
              <a:tblGrid>
                <a:gridCol w="1738536"/>
                <a:gridCol w="2508813"/>
                <a:gridCol w="3982251"/>
              </a:tblGrid>
              <a:tr h="411383">
                <a:tc gridSpan="2">
                  <a:txBody>
                    <a:bodyPr/>
                    <a:lstStyle/>
                    <a:p>
                      <a:pPr algn="ctr">
                        <a:spcAft>
                          <a:spcPts val="0"/>
                        </a:spcAft>
                      </a:pPr>
                      <a:r>
                        <a:rPr lang="pl-PL" sz="1600" dirty="0">
                          <a:effectLst/>
                        </a:rPr>
                        <a:t>Lokalne kryteria wyboru</a:t>
                      </a:r>
                      <a:endParaRPr lang="pl-PL" sz="1600" dirty="0">
                        <a:effectLst/>
                        <a:latin typeface="Times New Roman" panose="02020603050405020304" pitchFamily="18" charset="0"/>
                        <a:ea typeface="Times New Roman" panose="02020603050405020304" pitchFamily="18" charset="0"/>
                      </a:endParaRPr>
                    </a:p>
                  </a:txBody>
                  <a:tcPr marL="62512" marR="62512" marT="0" marB="0"/>
                </a:tc>
                <a:tc hMerge="1">
                  <a:txBody>
                    <a:bodyPr/>
                    <a:lstStyle/>
                    <a:p>
                      <a:endParaRPr lang="pl-PL"/>
                    </a:p>
                  </a:txBody>
                  <a:tcPr/>
                </a:tc>
                <a:tc rowSpan="2">
                  <a:txBody>
                    <a:bodyPr/>
                    <a:lstStyle/>
                    <a:p>
                      <a:pPr>
                        <a:spcAft>
                          <a:spcPts val="0"/>
                        </a:spcAft>
                      </a:pPr>
                      <a:r>
                        <a:rPr lang="pl-PL" sz="1600">
                          <a:effectLst/>
                        </a:rPr>
                        <a:t> Wyjaśnienie do kryterium </a:t>
                      </a:r>
                      <a:endParaRPr lang="pl-PL" sz="1600">
                        <a:effectLst/>
                        <a:latin typeface="Times New Roman" panose="02020603050405020304" pitchFamily="18" charset="0"/>
                        <a:ea typeface="Times New Roman" panose="02020603050405020304" pitchFamily="18" charset="0"/>
                      </a:endParaRPr>
                    </a:p>
                  </a:txBody>
                  <a:tcPr marL="62512" marR="62512" marT="0" marB="0"/>
                </a:tc>
              </a:tr>
              <a:tr h="635432">
                <a:tc>
                  <a:txBody>
                    <a:bodyPr/>
                    <a:lstStyle/>
                    <a:p>
                      <a:pPr>
                        <a:spcAft>
                          <a:spcPts val="0"/>
                        </a:spcAft>
                      </a:pPr>
                      <a:r>
                        <a:rPr lang="pl-PL" sz="1600">
                          <a:effectLst/>
                        </a:rPr>
                        <a:t>Nazwa kryterium</a:t>
                      </a:r>
                      <a:endParaRPr lang="pl-PL" sz="1600">
                        <a:effectLst/>
                        <a:latin typeface="Times New Roman" panose="02020603050405020304" pitchFamily="18" charset="0"/>
                        <a:ea typeface="Times New Roman" panose="02020603050405020304" pitchFamily="18" charset="0"/>
                      </a:endParaRPr>
                    </a:p>
                  </a:txBody>
                  <a:tcPr marL="62512" marR="62512" marT="0" marB="0"/>
                </a:tc>
                <a:tc>
                  <a:txBody>
                    <a:bodyPr/>
                    <a:lstStyle/>
                    <a:p>
                      <a:pPr>
                        <a:spcAft>
                          <a:spcPts val="0"/>
                        </a:spcAft>
                      </a:pPr>
                      <a:r>
                        <a:rPr lang="pl-PL" sz="1600" dirty="0">
                          <a:effectLst/>
                        </a:rPr>
                        <a:t>Punktacja</a:t>
                      </a:r>
                      <a:endParaRPr lang="pl-PL" sz="1600" dirty="0">
                        <a:effectLst/>
                        <a:latin typeface="Times New Roman" panose="02020603050405020304" pitchFamily="18" charset="0"/>
                        <a:ea typeface="Times New Roman" panose="02020603050405020304" pitchFamily="18" charset="0"/>
                      </a:endParaRPr>
                    </a:p>
                  </a:txBody>
                  <a:tcPr marL="62512" marR="62512" marT="0" marB="0"/>
                </a:tc>
                <a:tc vMerge="1">
                  <a:txBody>
                    <a:bodyPr/>
                    <a:lstStyle/>
                    <a:p>
                      <a:endParaRPr lang="pl-PL"/>
                    </a:p>
                  </a:txBody>
                  <a:tcPr/>
                </a:tc>
              </a:tr>
              <a:tr h="4527456">
                <a:tc>
                  <a:txBody>
                    <a:bodyPr/>
                    <a:lstStyle/>
                    <a:p>
                      <a:pPr>
                        <a:lnSpc>
                          <a:spcPct val="115000"/>
                        </a:lnSpc>
                        <a:spcAft>
                          <a:spcPts val="0"/>
                        </a:spcAft>
                      </a:pPr>
                      <a:r>
                        <a:rPr lang="pl-PL" sz="1800">
                          <a:effectLst/>
                          <a:latin typeface="+mn-lt"/>
                          <a:ea typeface="Times New Roman" panose="02020603050405020304" pitchFamily="18" charset="0"/>
                          <a:cs typeface="Times New Roman" panose="02020603050405020304" pitchFamily="18" charset="0"/>
                        </a:rPr>
                        <a:t>OPERACJA WPŁYWA </a:t>
                      </a:r>
                      <a:br>
                        <a:rPr lang="pl-PL" sz="1800">
                          <a:effectLst/>
                          <a:latin typeface="+mn-lt"/>
                          <a:ea typeface="Times New Roman" panose="02020603050405020304" pitchFamily="18" charset="0"/>
                          <a:cs typeface="Times New Roman" panose="02020603050405020304" pitchFamily="18" charset="0"/>
                        </a:rPr>
                      </a:br>
                      <a:r>
                        <a:rPr lang="pl-PL" sz="1800">
                          <a:effectLst/>
                          <a:latin typeface="+mn-lt"/>
                          <a:ea typeface="Times New Roman" panose="02020603050405020304" pitchFamily="18" charset="0"/>
                          <a:cs typeface="Times New Roman" panose="02020603050405020304" pitchFamily="18" charset="0"/>
                        </a:rPr>
                        <a:t>NA NIWELOWANIE PROBLEMÓW SPOŁECZNO-GOSPODARCZYCH ZDIAGNOZOWANYCH NA OBSZARZE LGD</a:t>
                      </a:r>
                    </a:p>
                  </a:txBody>
                  <a:tcPr marL="68580" marR="68580" marT="0" marB="0" anchor="ctr"/>
                </a:tc>
                <a:tc>
                  <a:txBody>
                    <a:bodyPr/>
                    <a:lstStyle/>
                    <a:p>
                      <a:pPr algn="ctr">
                        <a:lnSpc>
                          <a:spcPct val="115000"/>
                        </a:lnSpc>
                        <a:spcAft>
                          <a:spcPts val="0"/>
                        </a:spcAft>
                      </a:pPr>
                      <a:r>
                        <a:rPr lang="pl-PL" sz="1800">
                          <a:effectLst/>
                          <a:latin typeface="+mn-lt"/>
                          <a:ea typeface="Times New Roman" panose="02020603050405020304" pitchFamily="18" charset="0"/>
                          <a:cs typeface="Times New Roman" panose="02020603050405020304" pitchFamily="18" charset="0"/>
                        </a:rPr>
                        <a:t>4</a:t>
                      </a:r>
                    </a:p>
                    <a:p>
                      <a:pPr algn="ctr">
                        <a:lnSpc>
                          <a:spcPct val="115000"/>
                        </a:lnSpc>
                        <a:spcAft>
                          <a:spcPts val="0"/>
                        </a:spcAft>
                      </a:pPr>
                      <a:r>
                        <a:rPr lang="pl-PL" sz="1800">
                          <a:effectLst/>
                          <a:latin typeface="+mn-lt"/>
                          <a:ea typeface="Times New Roman" panose="02020603050405020304" pitchFamily="18" charset="0"/>
                          <a:cs typeface="Times New Roman" panose="02020603050405020304" pitchFamily="18" charset="0"/>
                        </a:rPr>
                        <a:t>0</a:t>
                      </a:r>
                    </a:p>
                  </a:txBody>
                  <a:tcPr marL="68580" marR="68580" marT="0" marB="0" anchor="ctr"/>
                </a:tc>
                <a:tc>
                  <a:txBody>
                    <a:bodyPr/>
                    <a:lstStyle/>
                    <a:p>
                      <a:pPr algn="ctr">
                        <a:lnSpc>
                          <a:spcPct val="115000"/>
                        </a:lnSpc>
                        <a:spcAft>
                          <a:spcPts val="0"/>
                        </a:spcAft>
                      </a:pPr>
                      <a:r>
                        <a:rPr lang="pl-PL" sz="1800" dirty="0">
                          <a:effectLst/>
                          <a:latin typeface="+mn-lt"/>
                          <a:ea typeface="Times New Roman" panose="02020603050405020304" pitchFamily="18" charset="0"/>
                          <a:cs typeface="Times New Roman" panose="02020603050405020304" pitchFamily="18" charset="0"/>
                        </a:rPr>
                        <a:t>Preferuje operacje, które podczas realizacji zastosują rozwiązania służące niwelowaniu problemów społeczno-gospodarczych wskazanych w LSR – Kryterium weryfikowane na podstawie informacji zawartej w załączniku: „Opis „projektu” pod kątem spełniania lokalnych kryteriów wyboru operacji zapisanych w LSR” oraz na podstawie informacji zawartych we wniosku i załącznikach, mające odzwierciedlenie w kosztach.</a:t>
                      </a:r>
                    </a:p>
                    <a:p>
                      <a:pPr algn="ctr">
                        <a:lnSpc>
                          <a:spcPct val="115000"/>
                        </a:lnSpc>
                        <a:spcAft>
                          <a:spcPts val="0"/>
                        </a:spcAft>
                      </a:pPr>
                      <a:r>
                        <a:rPr lang="pl-PL" sz="1800" dirty="0">
                          <a:effectLst/>
                          <a:latin typeface="+mn-lt"/>
                          <a:ea typeface="Times New Roman" panose="02020603050405020304" pitchFamily="18" charset="0"/>
                          <a:cs typeface="Times New Roman" panose="02020603050405020304" pitchFamily="18" charset="0"/>
                        </a:rPr>
                        <a:t>4 pkt. - kryterium w pełni spełnione </a:t>
                      </a:r>
                      <a:br>
                        <a:rPr lang="pl-PL" sz="1800" dirty="0">
                          <a:effectLst/>
                          <a:latin typeface="+mn-lt"/>
                          <a:ea typeface="Times New Roman" panose="02020603050405020304" pitchFamily="18" charset="0"/>
                          <a:cs typeface="Times New Roman" panose="02020603050405020304" pitchFamily="18" charset="0"/>
                        </a:rPr>
                      </a:br>
                      <a:r>
                        <a:rPr lang="pl-PL" sz="1800" dirty="0">
                          <a:effectLst/>
                          <a:latin typeface="+mn-lt"/>
                          <a:ea typeface="Times New Roman" panose="02020603050405020304" pitchFamily="18" charset="0"/>
                          <a:cs typeface="Times New Roman" panose="02020603050405020304" pitchFamily="18" charset="0"/>
                        </a:rPr>
                        <a:t>0 pkt. - kryterium nie spełnione</a:t>
                      </a:r>
                    </a:p>
                  </a:txBody>
                  <a:tcPr marL="68580" marR="68580" marT="0" marB="0" anchor="ctr"/>
                </a:tc>
              </a:tr>
            </a:tbl>
          </a:graphicData>
        </a:graphic>
      </p:graphicFrame>
    </p:spTree>
    <p:extLst>
      <p:ext uri="{BB962C8B-B14F-4D97-AF65-F5344CB8AC3E}">
        <p14:creationId xmlns:p14="http://schemas.microsoft.com/office/powerpoint/2010/main" val="5656766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a 4"/>
          <p:cNvGraphicFramePr>
            <a:graphicFrameLocks noGrp="1"/>
          </p:cNvGraphicFramePr>
          <p:nvPr>
            <p:extLst>
              <p:ext uri="{D42A27DB-BD31-4B8C-83A1-F6EECF244321}">
                <p14:modId xmlns:p14="http://schemas.microsoft.com/office/powerpoint/2010/main" val="2026260587"/>
              </p:ext>
            </p:extLst>
          </p:nvPr>
        </p:nvGraphicFramePr>
        <p:xfrm>
          <a:off x="467544" y="332656"/>
          <a:ext cx="8229601" cy="5994410"/>
        </p:xfrm>
        <a:graphic>
          <a:graphicData uri="http://schemas.openxmlformats.org/drawingml/2006/table">
            <a:tbl>
              <a:tblPr firstRow="1" firstCol="1" lastRow="1" lastCol="1" bandRow="1" bandCol="1">
                <a:tableStyleId>{BC89EF96-8CEA-46FF-86C4-4CE0E7609802}</a:tableStyleId>
              </a:tblPr>
              <a:tblGrid>
                <a:gridCol w="2016224"/>
                <a:gridCol w="2231126"/>
                <a:gridCol w="3982251"/>
              </a:tblGrid>
              <a:tr h="315727">
                <a:tc gridSpan="2">
                  <a:txBody>
                    <a:bodyPr/>
                    <a:lstStyle/>
                    <a:p>
                      <a:pPr algn="ctr">
                        <a:spcAft>
                          <a:spcPts val="0"/>
                        </a:spcAft>
                      </a:pPr>
                      <a:r>
                        <a:rPr lang="pl-PL" sz="1600" dirty="0">
                          <a:effectLst/>
                        </a:rPr>
                        <a:t>Lokalne kryteria wyboru</a:t>
                      </a:r>
                      <a:endParaRPr lang="pl-PL" sz="1600" dirty="0">
                        <a:effectLst/>
                        <a:latin typeface="Times New Roman" panose="02020603050405020304" pitchFamily="18" charset="0"/>
                        <a:ea typeface="Times New Roman" panose="02020603050405020304" pitchFamily="18" charset="0"/>
                      </a:endParaRPr>
                    </a:p>
                  </a:txBody>
                  <a:tcPr marL="62512" marR="62512" marT="0" marB="0"/>
                </a:tc>
                <a:tc hMerge="1">
                  <a:txBody>
                    <a:bodyPr/>
                    <a:lstStyle/>
                    <a:p>
                      <a:endParaRPr lang="pl-PL"/>
                    </a:p>
                  </a:txBody>
                  <a:tcPr/>
                </a:tc>
                <a:tc rowSpan="2">
                  <a:txBody>
                    <a:bodyPr/>
                    <a:lstStyle/>
                    <a:p>
                      <a:pPr>
                        <a:spcAft>
                          <a:spcPts val="0"/>
                        </a:spcAft>
                      </a:pPr>
                      <a:r>
                        <a:rPr lang="pl-PL" sz="1600" dirty="0">
                          <a:effectLst/>
                        </a:rPr>
                        <a:t> Wyjaśnienie do kryterium </a:t>
                      </a:r>
                      <a:endParaRPr lang="pl-PL" sz="1600" dirty="0">
                        <a:effectLst/>
                        <a:latin typeface="Times New Roman" panose="02020603050405020304" pitchFamily="18" charset="0"/>
                        <a:ea typeface="Times New Roman" panose="02020603050405020304" pitchFamily="18" charset="0"/>
                      </a:endParaRPr>
                    </a:p>
                  </a:txBody>
                  <a:tcPr marL="62512" marR="62512" marT="0" marB="0"/>
                </a:tc>
              </a:tr>
              <a:tr h="315727">
                <a:tc>
                  <a:txBody>
                    <a:bodyPr/>
                    <a:lstStyle/>
                    <a:p>
                      <a:pPr>
                        <a:spcAft>
                          <a:spcPts val="0"/>
                        </a:spcAft>
                      </a:pPr>
                      <a:r>
                        <a:rPr lang="pl-PL" sz="1600">
                          <a:effectLst/>
                        </a:rPr>
                        <a:t>Nazwa kryterium</a:t>
                      </a:r>
                      <a:endParaRPr lang="pl-PL" sz="1600">
                        <a:effectLst/>
                        <a:latin typeface="Times New Roman" panose="02020603050405020304" pitchFamily="18" charset="0"/>
                        <a:ea typeface="Times New Roman" panose="02020603050405020304" pitchFamily="18" charset="0"/>
                      </a:endParaRPr>
                    </a:p>
                  </a:txBody>
                  <a:tcPr marL="62512" marR="62512" marT="0" marB="0"/>
                </a:tc>
                <a:tc>
                  <a:txBody>
                    <a:bodyPr/>
                    <a:lstStyle/>
                    <a:p>
                      <a:pPr>
                        <a:spcAft>
                          <a:spcPts val="0"/>
                        </a:spcAft>
                      </a:pPr>
                      <a:r>
                        <a:rPr lang="pl-PL" sz="1600">
                          <a:effectLst/>
                        </a:rPr>
                        <a:t>Punktacja</a:t>
                      </a:r>
                      <a:endParaRPr lang="pl-PL" sz="1600">
                        <a:effectLst/>
                        <a:latin typeface="Times New Roman" panose="02020603050405020304" pitchFamily="18" charset="0"/>
                        <a:ea typeface="Times New Roman" panose="02020603050405020304" pitchFamily="18" charset="0"/>
                      </a:endParaRPr>
                    </a:p>
                  </a:txBody>
                  <a:tcPr marL="62512" marR="62512" marT="0" marB="0"/>
                </a:tc>
                <a:tc vMerge="1">
                  <a:txBody>
                    <a:bodyPr/>
                    <a:lstStyle/>
                    <a:p>
                      <a:endParaRPr lang="pl-PL"/>
                    </a:p>
                  </a:txBody>
                  <a:tcPr/>
                </a:tc>
              </a:tr>
              <a:tr h="3473001">
                <a:tc>
                  <a:txBody>
                    <a:bodyPr/>
                    <a:lstStyle/>
                    <a:p>
                      <a:pPr>
                        <a:lnSpc>
                          <a:spcPct val="115000"/>
                        </a:lnSpc>
                        <a:spcAft>
                          <a:spcPts val="0"/>
                        </a:spcAft>
                      </a:pPr>
                      <a:r>
                        <a:rPr lang="pl-PL" sz="1400">
                          <a:effectLst/>
                          <a:latin typeface="+mn-lt"/>
                          <a:ea typeface="Times New Roman" panose="02020603050405020304" pitchFamily="18" charset="0"/>
                          <a:cs typeface="Times New Roman" panose="02020603050405020304" pitchFamily="18" charset="0"/>
                        </a:rPr>
                        <a:t>WNIOSKODAWCA ZOBOWIĄZUJE SIĘ </a:t>
                      </a:r>
                      <a:br>
                        <a:rPr lang="pl-PL" sz="1400">
                          <a:effectLst/>
                          <a:latin typeface="+mn-lt"/>
                          <a:ea typeface="Times New Roman" panose="02020603050405020304" pitchFamily="18" charset="0"/>
                          <a:cs typeface="Times New Roman" panose="02020603050405020304" pitchFamily="18" charset="0"/>
                        </a:rPr>
                      </a:br>
                      <a:r>
                        <a:rPr lang="pl-PL" sz="1400">
                          <a:effectLst/>
                          <a:latin typeface="+mn-lt"/>
                          <a:ea typeface="Times New Roman" panose="02020603050405020304" pitchFamily="18" charset="0"/>
                          <a:cs typeface="Times New Roman" panose="02020603050405020304" pitchFamily="18" charset="0"/>
                        </a:rPr>
                        <a:t>DO ROZPROPAGOWANIA ŹRÓDŁA FINANSOWANIA OPERACJI, </a:t>
                      </a:r>
                      <a:br>
                        <a:rPr lang="pl-PL" sz="1400">
                          <a:effectLst/>
                          <a:latin typeface="+mn-lt"/>
                          <a:ea typeface="Times New Roman" panose="02020603050405020304" pitchFamily="18" charset="0"/>
                          <a:cs typeface="Times New Roman" panose="02020603050405020304" pitchFamily="18" charset="0"/>
                        </a:rPr>
                      </a:br>
                      <a:r>
                        <a:rPr lang="pl-PL" sz="1400">
                          <a:effectLst/>
                          <a:latin typeface="+mn-lt"/>
                          <a:ea typeface="Times New Roman" panose="02020603050405020304" pitchFamily="18" charset="0"/>
                          <a:cs typeface="Times New Roman" panose="02020603050405020304" pitchFamily="18" charset="0"/>
                        </a:rPr>
                        <a:t>W SZCZEGÓLNOŚCI DO ZAMIESZCZENIA LOGOTYPU LGD ORAZ INNYCH ZGODNIE </a:t>
                      </a:r>
                      <a:br>
                        <a:rPr lang="pl-PL" sz="1400">
                          <a:effectLst/>
                          <a:latin typeface="+mn-lt"/>
                          <a:ea typeface="Times New Roman" panose="02020603050405020304" pitchFamily="18" charset="0"/>
                          <a:cs typeface="Times New Roman" panose="02020603050405020304" pitchFamily="18" charset="0"/>
                        </a:rPr>
                      </a:br>
                      <a:r>
                        <a:rPr lang="pl-PL" sz="1400">
                          <a:effectLst/>
                          <a:latin typeface="+mn-lt"/>
                          <a:ea typeface="Times New Roman" panose="02020603050405020304" pitchFamily="18" charset="0"/>
                          <a:cs typeface="Times New Roman" panose="02020603050405020304" pitchFamily="18" charset="0"/>
                        </a:rPr>
                        <a:t>Z KSIĘGĄ WIZUALIZACJI WE WSZYSTKICH MATERIAŁACH POWSTAJĄCYCH W WYNIKU REALIZACJI PROJEKTU (WYDAWNICTWA, OZNAKOWANIE TABLICAMI INFORMACYJNYMI ITP.)</a:t>
                      </a:r>
                    </a:p>
                  </a:txBody>
                  <a:tcPr marL="68580" marR="68580" marT="0" marB="0" anchor="ctr"/>
                </a:tc>
                <a:tc>
                  <a:txBody>
                    <a:bodyPr/>
                    <a:lstStyle/>
                    <a:p>
                      <a:pPr algn="ctr">
                        <a:lnSpc>
                          <a:spcPct val="115000"/>
                        </a:lnSpc>
                        <a:spcAft>
                          <a:spcPts val="0"/>
                        </a:spcAft>
                      </a:pPr>
                      <a:r>
                        <a:rPr lang="pl-PL" sz="1800">
                          <a:effectLst/>
                          <a:latin typeface="+mn-lt"/>
                          <a:ea typeface="Times New Roman" panose="02020603050405020304" pitchFamily="18" charset="0"/>
                          <a:cs typeface="Times New Roman" panose="02020603050405020304" pitchFamily="18" charset="0"/>
                        </a:rPr>
                        <a:t>4</a:t>
                      </a:r>
                    </a:p>
                    <a:p>
                      <a:pPr algn="ctr">
                        <a:lnSpc>
                          <a:spcPct val="115000"/>
                        </a:lnSpc>
                        <a:spcAft>
                          <a:spcPts val="0"/>
                        </a:spcAft>
                      </a:pPr>
                      <a:r>
                        <a:rPr lang="pl-PL" sz="1800">
                          <a:effectLst/>
                          <a:latin typeface="+mn-lt"/>
                          <a:ea typeface="Times New Roman" panose="02020603050405020304" pitchFamily="18" charset="0"/>
                          <a:cs typeface="Times New Roman" panose="02020603050405020304" pitchFamily="18" charset="0"/>
                        </a:rPr>
                        <a:t>0</a:t>
                      </a:r>
                    </a:p>
                  </a:txBody>
                  <a:tcPr marL="68580" marR="68580" marT="0" marB="0" anchor="ctr"/>
                </a:tc>
                <a:tc>
                  <a:txBody>
                    <a:bodyPr/>
                    <a:lstStyle/>
                    <a:p>
                      <a:pPr algn="ctr">
                        <a:lnSpc>
                          <a:spcPct val="115000"/>
                        </a:lnSpc>
                        <a:spcAft>
                          <a:spcPts val="0"/>
                        </a:spcAft>
                      </a:pPr>
                      <a:r>
                        <a:rPr lang="pl-PL" sz="1800" dirty="0">
                          <a:effectLst/>
                          <a:latin typeface="+mn-lt"/>
                          <a:ea typeface="Times New Roman" panose="02020603050405020304" pitchFamily="18" charset="0"/>
                          <a:cs typeface="Times New Roman" panose="02020603050405020304" pitchFamily="18" charset="0"/>
                        </a:rPr>
                        <a:t>Preferuje operacje zakładające promowanie obszaru LGD poprzez zamieszczanie poza obowiązkowymi logotypami propagującymi źródła finansowania z funduszu również logotypu </a:t>
                      </a:r>
                      <a:br>
                        <a:rPr lang="pl-PL" sz="1800" dirty="0">
                          <a:effectLst/>
                          <a:latin typeface="+mn-lt"/>
                          <a:ea typeface="Times New Roman" panose="02020603050405020304" pitchFamily="18" charset="0"/>
                          <a:cs typeface="Times New Roman" panose="02020603050405020304" pitchFamily="18" charset="0"/>
                        </a:rPr>
                      </a:br>
                      <a:r>
                        <a:rPr lang="pl-PL" sz="1800" dirty="0">
                          <a:effectLst/>
                          <a:latin typeface="+mn-lt"/>
                          <a:ea typeface="Times New Roman" panose="02020603050405020304" pitchFamily="18" charset="0"/>
                          <a:cs typeface="Times New Roman" panose="02020603050405020304" pitchFamily="18" charset="0"/>
                        </a:rPr>
                        <a:t>LGD „Partnerstwo </a:t>
                      </a:r>
                      <a:r>
                        <a:rPr lang="pl-PL" sz="1800" dirty="0" err="1">
                          <a:effectLst/>
                          <a:latin typeface="+mn-lt"/>
                          <a:ea typeface="Times New Roman" panose="02020603050405020304" pitchFamily="18" charset="0"/>
                          <a:cs typeface="Times New Roman" panose="02020603050405020304" pitchFamily="18" charset="0"/>
                        </a:rPr>
                        <a:t>Sowiogórskie</a:t>
                      </a:r>
                      <a:r>
                        <a:rPr lang="pl-PL" sz="1800" dirty="0">
                          <a:effectLst/>
                          <a:latin typeface="+mn-lt"/>
                          <a:ea typeface="Times New Roman" panose="02020603050405020304" pitchFamily="18" charset="0"/>
                          <a:cs typeface="Times New Roman" panose="02020603050405020304" pitchFamily="18" charset="0"/>
                        </a:rPr>
                        <a:t>” – Kryterium weryfikowane na podstawie informacji zawartej </a:t>
                      </a:r>
                      <a:br>
                        <a:rPr lang="pl-PL" sz="1800" dirty="0">
                          <a:effectLst/>
                          <a:latin typeface="+mn-lt"/>
                          <a:ea typeface="Times New Roman" panose="02020603050405020304" pitchFamily="18" charset="0"/>
                          <a:cs typeface="Times New Roman" panose="02020603050405020304" pitchFamily="18" charset="0"/>
                        </a:rPr>
                      </a:br>
                      <a:r>
                        <a:rPr lang="pl-PL" sz="1800" dirty="0">
                          <a:effectLst/>
                          <a:latin typeface="+mn-lt"/>
                          <a:ea typeface="Times New Roman" panose="02020603050405020304" pitchFamily="18" charset="0"/>
                          <a:cs typeface="Times New Roman" panose="02020603050405020304" pitchFamily="18" charset="0"/>
                        </a:rPr>
                        <a:t>w załączniku: „Opis „projektu” pod kątem spełniania lokalnych kryteriów wyboru operacji zapisanych w LSR” oraz na podstawie informacji zawartych we wniosku i załącznikach, mające odzwierciedlenie w kosztach.</a:t>
                      </a:r>
                    </a:p>
                    <a:p>
                      <a:pPr algn="ctr">
                        <a:lnSpc>
                          <a:spcPct val="115000"/>
                        </a:lnSpc>
                        <a:spcAft>
                          <a:spcPts val="0"/>
                        </a:spcAft>
                      </a:pPr>
                      <a:r>
                        <a:rPr lang="pl-PL" sz="1800" dirty="0">
                          <a:effectLst/>
                          <a:latin typeface="+mn-lt"/>
                          <a:ea typeface="Times New Roman" panose="02020603050405020304" pitchFamily="18" charset="0"/>
                          <a:cs typeface="Times New Roman" panose="02020603050405020304" pitchFamily="18" charset="0"/>
                        </a:rPr>
                        <a:t>4 pkt. - kryterium spełnione    /    0 pkt. -kryterium nie spełnione</a:t>
                      </a:r>
                    </a:p>
                  </a:txBody>
                  <a:tcPr marL="68580" marR="68580" marT="0" marB="0" anchor="ctr"/>
                </a:tc>
              </a:tr>
            </a:tbl>
          </a:graphicData>
        </a:graphic>
      </p:graphicFrame>
    </p:spTree>
    <p:extLst>
      <p:ext uri="{BB962C8B-B14F-4D97-AF65-F5344CB8AC3E}">
        <p14:creationId xmlns:p14="http://schemas.microsoft.com/office/powerpoint/2010/main" val="105211291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a 4"/>
          <p:cNvGraphicFramePr>
            <a:graphicFrameLocks noGrp="1"/>
          </p:cNvGraphicFramePr>
          <p:nvPr>
            <p:extLst>
              <p:ext uri="{D42A27DB-BD31-4B8C-83A1-F6EECF244321}">
                <p14:modId xmlns:p14="http://schemas.microsoft.com/office/powerpoint/2010/main" val="3573319422"/>
              </p:ext>
            </p:extLst>
          </p:nvPr>
        </p:nvGraphicFramePr>
        <p:xfrm>
          <a:off x="467544" y="332656"/>
          <a:ext cx="8229601" cy="5959358"/>
        </p:xfrm>
        <a:graphic>
          <a:graphicData uri="http://schemas.openxmlformats.org/drawingml/2006/table">
            <a:tbl>
              <a:tblPr firstRow="1" firstCol="1" lastRow="1" lastCol="1" bandRow="1" bandCol="1">
                <a:tableStyleId>{BC89EF96-8CEA-46FF-86C4-4CE0E7609802}</a:tableStyleId>
              </a:tblPr>
              <a:tblGrid>
                <a:gridCol w="1944216"/>
                <a:gridCol w="2303134"/>
                <a:gridCol w="3982251"/>
              </a:tblGrid>
              <a:tr h="315727">
                <a:tc gridSpan="2">
                  <a:txBody>
                    <a:bodyPr/>
                    <a:lstStyle/>
                    <a:p>
                      <a:pPr algn="ctr">
                        <a:spcAft>
                          <a:spcPts val="0"/>
                        </a:spcAft>
                      </a:pPr>
                      <a:r>
                        <a:rPr lang="pl-PL" sz="1600" dirty="0">
                          <a:effectLst/>
                        </a:rPr>
                        <a:t>Lokalne kryteria wyboru</a:t>
                      </a:r>
                      <a:endParaRPr lang="pl-PL" sz="1600" dirty="0">
                        <a:effectLst/>
                        <a:latin typeface="Times New Roman" panose="02020603050405020304" pitchFamily="18" charset="0"/>
                        <a:ea typeface="Times New Roman" panose="02020603050405020304" pitchFamily="18" charset="0"/>
                      </a:endParaRPr>
                    </a:p>
                  </a:txBody>
                  <a:tcPr marL="62512" marR="62512" marT="0" marB="0"/>
                </a:tc>
                <a:tc hMerge="1">
                  <a:txBody>
                    <a:bodyPr/>
                    <a:lstStyle/>
                    <a:p>
                      <a:endParaRPr lang="pl-PL"/>
                    </a:p>
                  </a:txBody>
                  <a:tcPr/>
                </a:tc>
                <a:tc rowSpan="2">
                  <a:txBody>
                    <a:bodyPr/>
                    <a:lstStyle/>
                    <a:p>
                      <a:pPr>
                        <a:spcAft>
                          <a:spcPts val="0"/>
                        </a:spcAft>
                      </a:pPr>
                      <a:r>
                        <a:rPr lang="pl-PL" sz="1600" dirty="0">
                          <a:effectLst/>
                        </a:rPr>
                        <a:t> Wyjaśnienie do kryterium </a:t>
                      </a:r>
                      <a:endParaRPr lang="pl-PL" sz="1600" dirty="0">
                        <a:effectLst/>
                        <a:latin typeface="Times New Roman" panose="02020603050405020304" pitchFamily="18" charset="0"/>
                        <a:ea typeface="Times New Roman" panose="02020603050405020304" pitchFamily="18" charset="0"/>
                      </a:endParaRPr>
                    </a:p>
                  </a:txBody>
                  <a:tcPr marL="62512" marR="62512" marT="0" marB="0"/>
                </a:tc>
              </a:tr>
              <a:tr h="315727">
                <a:tc>
                  <a:txBody>
                    <a:bodyPr/>
                    <a:lstStyle/>
                    <a:p>
                      <a:pPr>
                        <a:spcAft>
                          <a:spcPts val="0"/>
                        </a:spcAft>
                      </a:pPr>
                      <a:r>
                        <a:rPr lang="pl-PL" sz="1600">
                          <a:effectLst/>
                        </a:rPr>
                        <a:t>Nazwa kryterium</a:t>
                      </a:r>
                      <a:endParaRPr lang="pl-PL" sz="1600">
                        <a:effectLst/>
                        <a:latin typeface="Times New Roman" panose="02020603050405020304" pitchFamily="18" charset="0"/>
                        <a:ea typeface="Times New Roman" panose="02020603050405020304" pitchFamily="18" charset="0"/>
                      </a:endParaRPr>
                    </a:p>
                  </a:txBody>
                  <a:tcPr marL="62512" marR="62512" marT="0" marB="0"/>
                </a:tc>
                <a:tc>
                  <a:txBody>
                    <a:bodyPr/>
                    <a:lstStyle/>
                    <a:p>
                      <a:pPr>
                        <a:spcAft>
                          <a:spcPts val="0"/>
                        </a:spcAft>
                      </a:pPr>
                      <a:r>
                        <a:rPr lang="pl-PL" sz="1600">
                          <a:effectLst/>
                        </a:rPr>
                        <a:t>Punktacja</a:t>
                      </a:r>
                      <a:endParaRPr lang="pl-PL" sz="1600">
                        <a:effectLst/>
                        <a:latin typeface="Times New Roman" panose="02020603050405020304" pitchFamily="18" charset="0"/>
                        <a:ea typeface="Times New Roman" panose="02020603050405020304" pitchFamily="18" charset="0"/>
                      </a:endParaRPr>
                    </a:p>
                  </a:txBody>
                  <a:tcPr marL="62512" marR="62512" marT="0" marB="0"/>
                </a:tc>
                <a:tc vMerge="1">
                  <a:txBody>
                    <a:bodyPr/>
                    <a:lstStyle/>
                    <a:p>
                      <a:endParaRPr lang="pl-PL"/>
                    </a:p>
                  </a:txBody>
                  <a:tcPr/>
                </a:tc>
              </a:tr>
              <a:tr h="3473001">
                <a:tc>
                  <a:txBody>
                    <a:bodyPr/>
                    <a:lstStyle/>
                    <a:p>
                      <a:pPr>
                        <a:lnSpc>
                          <a:spcPct val="115000"/>
                        </a:lnSpc>
                        <a:spcAft>
                          <a:spcPts val="0"/>
                        </a:spcAft>
                      </a:pPr>
                      <a:r>
                        <a:rPr lang="pl-PL" sz="1600">
                          <a:effectLst/>
                          <a:latin typeface="+mn-lt"/>
                          <a:ea typeface="Times New Roman" panose="02020603050405020304" pitchFamily="18" charset="0"/>
                          <a:cs typeface="Tahoma" panose="020B0604030504040204" pitchFamily="34" charset="0"/>
                        </a:rPr>
                        <a:t>OPERACJA PRZYCZYNIA SIĘ BEZPOŚREDNIO DO ZWIĘKSZENIA ATRAKCYJNOŚCI TURYSTYCZNEJ OBSZARU LGD PARTNERSTWO SOWIOGÓRSKIE</a:t>
                      </a:r>
                      <a:endParaRPr lang="pl-PL" sz="160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pl-PL" sz="1600">
                          <a:effectLst/>
                          <a:latin typeface="+mn-lt"/>
                          <a:ea typeface="Times New Roman" panose="02020603050405020304" pitchFamily="18" charset="0"/>
                          <a:cs typeface="Times New Roman" panose="02020603050405020304" pitchFamily="18" charset="0"/>
                        </a:rPr>
                        <a:t>5</a:t>
                      </a:r>
                    </a:p>
                    <a:p>
                      <a:pPr algn="ctr">
                        <a:lnSpc>
                          <a:spcPct val="115000"/>
                        </a:lnSpc>
                        <a:spcAft>
                          <a:spcPts val="0"/>
                        </a:spcAft>
                      </a:pPr>
                      <a:r>
                        <a:rPr lang="pl-PL" sz="1600">
                          <a:effectLst/>
                          <a:latin typeface="+mn-lt"/>
                          <a:ea typeface="Times New Roman" panose="02020603050405020304" pitchFamily="18" charset="0"/>
                          <a:cs typeface="Times New Roman" panose="02020603050405020304" pitchFamily="18" charset="0"/>
                        </a:rPr>
                        <a:t>0</a:t>
                      </a:r>
                    </a:p>
                    <a:p>
                      <a:pPr>
                        <a:lnSpc>
                          <a:spcPct val="115000"/>
                        </a:lnSpc>
                        <a:spcAft>
                          <a:spcPts val="0"/>
                        </a:spcAft>
                      </a:pPr>
                      <a:r>
                        <a:rPr lang="pl-PL" sz="1600">
                          <a:effectLst/>
                          <a:latin typeface="+mn-lt"/>
                          <a:ea typeface="Times New Roman" panose="02020603050405020304" pitchFamily="18" charset="0"/>
                          <a:cs typeface="Times New Roman" panose="02020603050405020304" pitchFamily="18" charset="0"/>
                        </a:rPr>
                        <a:t> </a:t>
                      </a:r>
                    </a:p>
                  </a:txBody>
                  <a:tcPr marL="68580" marR="68580" marT="0" marB="0" anchor="ctr"/>
                </a:tc>
                <a:tc>
                  <a:txBody>
                    <a:bodyPr/>
                    <a:lstStyle/>
                    <a:p>
                      <a:pPr algn="ctr">
                        <a:lnSpc>
                          <a:spcPct val="115000"/>
                        </a:lnSpc>
                        <a:spcAft>
                          <a:spcPts val="0"/>
                        </a:spcAft>
                      </a:pPr>
                      <a:r>
                        <a:rPr lang="pl-PL" sz="1600" dirty="0">
                          <a:effectLst/>
                          <a:latin typeface="+mn-lt"/>
                          <a:ea typeface="Times New Roman" panose="02020603050405020304" pitchFamily="18" charset="0"/>
                          <a:cs typeface="Times New Roman" panose="02020603050405020304" pitchFamily="18" charset="0"/>
                        </a:rPr>
                        <a:t>Preferuje operacje, które mają wpływ na przyczynienie się do zwiększenia atrakcyjności obszaru poprzez jego promocję i podejmowanie innych działań zachęcających turystów do odwiedzania regionu – korzystania z walorów, usług i innego rodzaju ofert dotyczących aktywnej i atrakcyjnej formy spędzania czasu. Projekt ma zaplanowane  budżecie środki  służące </a:t>
                      </a:r>
                      <a:br>
                        <a:rPr lang="pl-PL" sz="1600" dirty="0">
                          <a:effectLst/>
                          <a:latin typeface="+mn-lt"/>
                          <a:ea typeface="Times New Roman" panose="02020603050405020304" pitchFamily="18" charset="0"/>
                          <a:cs typeface="Times New Roman" panose="02020603050405020304" pitchFamily="18" charset="0"/>
                        </a:rPr>
                      </a:br>
                      <a:r>
                        <a:rPr lang="pl-PL" sz="1600" dirty="0">
                          <a:effectLst/>
                          <a:latin typeface="+mn-lt"/>
                          <a:ea typeface="Times New Roman" panose="02020603050405020304" pitchFamily="18" charset="0"/>
                          <a:cs typeface="Times New Roman" panose="02020603050405020304" pitchFamily="18" charset="0"/>
                        </a:rPr>
                        <a:t>do realizacji operacji Kryterium weryfikowane na podstawie informacji zawartej w załączniku: „Opis „projektu” pod kątem spełniania lokalnych kryteriów wyboru operacji zapisanych w LSR” oraz na podstawie informacji zawartych we wniosku i załącznikach, mające odzwierciedlenie w kosztach</a:t>
                      </a:r>
                      <a:br>
                        <a:rPr lang="pl-PL" sz="1600" dirty="0">
                          <a:effectLst/>
                          <a:latin typeface="+mn-lt"/>
                          <a:ea typeface="Times New Roman" panose="02020603050405020304" pitchFamily="18" charset="0"/>
                          <a:cs typeface="Times New Roman" panose="02020603050405020304" pitchFamily="18" charset="0"/>
                        </a:rPr>
                      </a:br>
                      <a:r>
                        <a:rPr lang="pl-PL" sz="1600" dirty="0">
                          <a:effectLst/>
                          <a:latin typeface="+mn-lt"/>
                          <a:ea typeface="Times New Roman" panose="02020603050405020304" pitchFamily="18" charset="0"/>
                          <a:cs typeface="Times New Roman" panose="02020603050405020304" pitchFamily="18" charset="0"/>
                        </a:rPr>
                        <a:t>5 pkt. - kryterium spełnione    /   0 pkt. -kryterium nie spełnione</a:t>
                      </a:r>
                    </a:p>
                  </a:txBody>
                  <a:tcPr marL="68580" marR="68580" marT="0" marB="0" anchor="ctr"/>
                </a:tc>
              </a:tr>
            </a:tbl>
          </a:graphicData>
        </a:graphic>
      </p:graphicFrame>
    </p:spTree>
    <p:extLst>
      <p:ext uri="{BB962C8B-B14F-4D97-AF65-F5344CB8AC3E}">
        <p14:creationId xmlns:p14="http://schemas.microsoft.com/office/powerpoint/2010/main" val="173845537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a 4"/>
          <p:cNvGraphicFramePr>
            <a:graphicFrameLocks noGrp="1"/>
          </p:cNvGraphicFramePr>
          <p:nvPr>
            <p:extLst>
              <p:ext uri="{D42A27DB-BD31-4B8C-83A1-F6EECF244321}">
                <p14:modId xmlns:p14="http://schemas.microsoft.com/office/powerpoint/2010/main" val="674023241"/>
              </p:ext>
            </p:extLst>
          </p:nvPr>
        </p:nvGraphicFramePr>
        <p:xfrm>
          <a:off x="323528" y="260648"/>
          <a:ext cx="8229600" cy="6448303"/>
        </p:xfrm>
        <a:graphic>
          <a:graphicData uri="http://schemas.openxmlformats.org/drawingml/2006/table">
            <a:tbl>
              <a:tblPr firstRow="1" firstCol="1" lastRow="1" lastCol="1" bandRow="1" bandCol="1">
                <a:tableStyleId>{BC89EF96-8CEA-46FF-86C4-4CE0E7609802}</a:tableStyleId>
              </a:tblPr>
              <a:tblGrid>
                <a:gridCol w="1728192"/>
                <a:gridCol w="2519157"/>
                <a:gridCol w="3982251"/>
              </a:tblGrid>
              <a:tr h="27695">
                <a:tc gridSpan="2">
                  <a:txBody>
                    <a:bodyPr/>
                    <a:lstStyle/>
                    <a:p>
                      <a:pPr algn="ctr">
                        <a:spcAft>
                          <a:spcPts val="0"/>
                        </a:spcAft>
                      </a:pPr>
                      <a:r>
                        <a:rPr lang="pl-PL" sz="1600" dirty="0">
                          <a:effectLst/>
                        </a:rPr>
                        <a:t>Lokalne kryteria wyboru</a:t>
                      </a:r>
                      <a:endParaRPr lang="pl-PL" sz="1600" dirty="0">
                        <a:effectLst/>
                        <a:latin typeface="Times New Roman" panose="02020603050405020304" pitchFamily="18" charset="0"/>
                        <a:ea typeface="Times New Roman" panose="02020603050405020304" pitchFamily="18" charset="0"/>
                      </a:endParaRPr>
                    </a:p>
                  </a:txBody>
                  <a:tcPr marL="62512" marR="62512" marT="0" marB="0"/>
                </a:tc>
                <a:tc hMerge="1">
                  <a:txBody>
                    <a:bodyPr/>
                    <a:lstStyle/>
                    <a:p>
                      <a:endParaRPr lang="pl-PL"/>
                    </a:p>
                  </a:txBody>
                  <a:tcPr/>
                </a:tc>
                <a:tc rowSpan="2">
                  <a:txBody>
                    <a:bodyPr/>
                    <a:lstStyle/>
                    <a:p>
                      <a:pPr>
                        <a:spcAft>
                          <a:spcPts val="0"/>
                        </a:spcAft>
                      </a:pPr>
                      <a:r>
                        <a:rPr lang="pl-PL" sz="1600" dirty="0">
                          <a:effectLst/>
                        </a:rPr>
                        <a:t> Wyjaśnienie do kryterium </a:t>
                      </a:r>
                      <a:endParaRPr lang="pl-PL" sz="1600" dirty="0">
                        <a:effectLst/>
                        <a:latin typeface="Times New Roman" panose="02020603050405020304" pitchFamily="18" charset="0"/>
                        <a:ea typeface="Times New Roman" panose="02020603050405020304" pitchFamily="18" charset="0"/>
                      </a:endParaRPr>
                    </a:p>
                  </a:txBody>
                  <a:tcPr marL="62512" marR="62512" marT="0" marB="0"/>
                </a:tc>
              </a:tr>
              <a:tr h="315727">
                <a:tc>
                  <a:txBody>
                    <a:bodyPr/>
                    <a:lstStyle/>
                    <a:p>
                      <a:pPr>
                        <a:spcAft>
                          <a:spcPts val="0"/>
                        </a:spcAft>
                      </a:pPr>
                      <a:r>
                        <a:rPr lang="pl-PL" sz="1600">
                          <a:effectLst/>
                        </a:rPr>
                        <a:t>Nazwa kryterium</a:t>
                      </a:r>
                      <a:endParaRPr lang="pl-PL" sz="1600">
                        <a:effectLst/>
                        <a:latin typeface="Times New Roman" panose="02020603050405020304" pitchFamily="18" charset="0"/>
                        <a:ea typeface="Times New Roman" panose="02020603050405020304" pitchFamily="18" charset="0"/>
                      </a:endParaRPr>
                    </a:p>
                  </a:txBody>
                  <a:tcPr marL="62512" marR="62512" marT="0" marB="0"/>
                </a:tc>
                <a:tc>
                  <a:txBody>
                    <a:bodyPr/>
                    <a:lstStyle/>
                    <a:p>
                      <a:pPr>
                        <a:spcAft>
                          <a:spcPts val="0"/>
                        </a:spcAft>
                      </a:pPr>
                      <a:r>
                        <a:rPr lang="pl-PL" sz="1600">
                          <a:effectLst/>
                        </a:rPr>
                        <a:t>Punktacja</a:t>
                      </a:r>
                      <a:endParaRPr lang="pl-PL" sz="1600">
                        <a:effectLst/>
                        <a:latin typeface="Times New Roman" panose="02020603050405020304" pitchFamily="18" charset="0"/>
                        <a:ea typeface="Times New Roman" panose="02020603050405020304" pitchFamily="18" charset="0"/>
                      </a:endParaRPr>
                    </a:p>
                  </a:txBody>
                  <a:tcPr marL="62512" marR="62512" marT="0" marB="0"/>
                </a:tc>
                <a:tc vMerge="1">
                  <a:txBody>
                    <a:bodyPr/>
                    <a:lstStyle/>
                    <a:p>
                      <a:endParaRPr lang="pl-PL"/>
                    </a:p>
                  </a:txBody>
                  <a:tcPr/>
                </a:tc>
              </a:tr>
              <a:tr h="3473001">
                <a:tc>
                  <a:txBody>
                    <a:bodyPr/>
                    <a:lstStyle/>
                    <a:p>
                      <a:pPr>
                        <a:lnSpc>
                          <a:spcPct val="115000"/>
                        </a:lnSpc>
                        <a:spcAft>
                          <a:spcPts val="0"/>
                        </a:spcAft>
                      </a:pPr>
                      <a:r>
                        <a:rPr lang="pl-PL" sz="1400">
                          <a:effectLst/>
                          <a:latin typeface="+mn-lt"/>
                          <a:ea typeface="Times New Roman" panose="02020603050405020304" pitchFamily="18" charset="0"/>
                          <a:cs typeface="Times New Roman" panose="02020603050405020304" pitchFamily="18" charset="0"/>
                        </a:rPr>
                        <a:t>OPERACJA REALIZOWANA JEST PRZEZ WNIOSKODAWCĘ, KTÓRY KORZYSTAŁ Z BEZPŁATNEGO DORADZTWA BEZPOŚREDNIEGO NA ETAPIE PRZYGOTOWANIA WNIOSKU I SZKOLEŃ OFEROWANYCH PRZEZ LGD</a:t>
                      </a:r>
                    </a:p>
                  </a:txBody>
                  <a:tcPr marL="68580" marR="68580" marT="0" marB="0" anchor="ctr"/>
                </a:tc>
                <a:tc>
                  <a:txBody>
                    <a:bodyPr/>
                    <a:lstStyle/>
                    <a:p>
                      <a:pPr algn="ctr">
                        <a:lnSpc>
                          <a:spcPct val="115000"/>
                        </a:lnSpc>
                        <a:spcAft>
                          <a:spcPts val="0"/>
                        </a:spcAft>
                      </a:pPr>
                      <a:r>
                        <a:rPr lang="pl-PL" sz="1400">
                          <a:effectLst/>
                          <a:latin typeface="+mn-lt"/>
                          <a:ea typeface="Times New Roman" panose="02020603050405020304" pitchFamily="18" charset="0"/>
                          <a:cs typeface="Times New Roman" panose="02020603050405020304" pitchFamily="18" charset="0"/>
                        </a:rPr>
                        <a:t>4</a:t>
                      </a:r>
                    </a:p>
                    <a:p>
                      <a:pPr algn="ctr">
                        <a:lnSpc>
                          <a:spcPct val="115000"/>
                        </a:lnSpc>
                        <a:spcAft>
                          <a:spcPts val="0"/>
                        </a:spcAft>
                      </a:pPr>
                      <a:r>
                        <a:rPr lang="pl-PL" sz="1400">
                          <a:effectLst/>
                          <a:latin typeface="+mn-lt"/>
                          <a:ea typeface="Times New Roman" panose="02020603050405020304" pitchFamily="18" charset="0"/>
                          <a:cs typeface="Times New Roman" panose="02020603050405020304" pitchFamily="18" charset="0"/>
                        </a:rPr>
                        <a:t>2</a:t>
                      </a:r>
                    </a:p>
                    <a:p>
                      <a:pPr algn="ctr">
                        <a:lnSpc>
                          <a:spcPct val="115000"/>
                        </a:lnSpc>
                        <a:spcAft>
                          <a:spcPts val="0"/>
                        </a:spcAft>
                      </a:pPr>
                      <a:r>
                        <a:rPr lang="pl-PL" sz="1400">
                          <a:effectLst/>
                          <a:latin typeface="+mn-lt"/>
                          <a:ea typeface="Times New Roman" panose="02020603050405020304" pitchFamily="18" charset="0"/>
                          <a:cs typeface="Times New Roman" panose="02020603050405020304" pitchFamily="18" charset="0"/>
                        </a:rPr>
                        <a:t>0</a:t>
                      </a:r>
                    </a:p>
                  </a:txBody>
                  <a:tcPr marL="68580" marR="68580" marT="0" marB="0" anchor="ctr"/>
                </a:tc>
                <a:tc>
                  <a:txBody>
                    <a:bodyPr/>
                    <a:lstStyle/>
                    <a:p>
                      <a:pPr algn="ctr">
                        <a:lnSpc>
                          <a:spcPct val="115000"/>
                        </a:lnSpc>
                        <a:spcAft>
                          <a:spcPts val="0"/>
                        </a:spcAft>
                      </a:pPr>
                      <a:r>
                        <a:rPr lang="pl-PL" sz="1400" dirty="0">
                          <a:effectLst/>
                          <a:latin typeface="+mn-lt"/>
                          <a:ea typeface="Times New Roman" panose="02020603050405020304" pitchFamily="18" charset="0"/>
                          <a:cs typeface="Times New Roman" panose="02020603050405020304" pitchFamily="18" charset="0"/>
                        </a:rPr>
                        <a:t>Kryterium weryfikowane na podstawie informacji zawartej w załączniku: „Opis „projektu” pod kątem spełniania lokalnych kryteriów wyboru operacji zapisanych w LSR” oraz na podstawie informacji zawartych we wniosku i załącznikach (kryterium uznane za spełnione jeżeli:</a:t>
                      </a:r>
                    </a:p>
                    <a:p>
                      <a:pPr marL="342900" lvl="0" indent="-342900" algn="ctr">
                        <a:lnSpc>
                          <a:spcPct val="115000"/>
                        </a:lnSpc>
                        <a:spcAft>
                          <a:spcPts val="0"/>
                        </a:spcAft>
                        <a:buFont typeface="Symbol" panose="05050102010706020507" pitchFamily="18" charset="2"/>
                        <a:buChar char=""/>
                      </a:pPr>
                      <a:r>
                        <a:rPr lang="pl-PL" sz="1400" dirty="0">
                          <a:effectLst/>
                          <a:latin typeface="+mn-lt"/>
                          <a:ea typeface="Times New Roman" panose="02020603050405020304" pitchFamily="18" charset="0"/>
                          <a:cs typeface="Times New Roman" panose="02020603050405020304" pitchFamily="18" charset="0"/>
                        </a:rPr>
                        <a:t>Szkolenie - fakt uczestniczenia w szkoleniu zostanie potwierdzony przez Biuro LGD poprzez potwierdzenie uczestnictwa osobistego -  podpis na liście obecności </a:t>
                      </a:r>
                      <a:br>
                        <a:rPr lang="pl-PL" sz="1400" dirty="0">
                          <a:effectLst/>
                          <a:latin typeface="+mn-lt"/>
                          <a:ea typeface="Times New Roman" panose="02020603050405020304" pitchFamily="18" charset="0"/>
                          <a:cs typeface="Times New Roman" panose="02020603050405020304" pitchFamily="18" charset="0"/>
                        </a:rPr>
                      </a:br>
                      <a:r>
                        <a:rPr lang="pl-PL" sz="1400" dirty="0">
                          <a:effectLst/>
                          <a:latin typeface="+mn-lt"/>
                          <a:ea typeface="Times New Roman" panose="02020603050405020304" pitchFamily="18" charset="0"/>
                          <a:cs typeface="Times New Roman" panose="02020603050405020304" pitchFamily="18" charset="0"/>
                        </a:rPr>
                        <a:t>ze szkolenia przeprowadzonego przed naborem z wnioskowanego zakresu operacji; </a:t>
                      </a:r>
                    </a:p>
                    <a:p>
                      <a:pPr marL="342900" lvl="0" indent="-342900" algn="ctr">
                        <a:lnSpc>
                          <a:spcPct val="115000"/>
                        </a:lnSpc>
                        <a:spcAft>
                          <a:spcPts val="0"/>
                        </a:spcAft>
                        <a:buFont typeface="Symbol" panose="05050102010706020507" pitchFamily="18" charset="2"/>
                        <a:buChar char=""/>
                      </a:pPr>
                      <a:r>
                        <a:rPr lang="pl-PL" sz="1400" dirty="0">
                          <a:effectLst/>
                          <a:latin typeface="+mn-lt"/>
                          <a:ea typeface="Times New Roman" panose="02020603050405020304" pitchFamily="18" charset="0"/>
                          <a:cs typeface="Times New Roman" panose="02020603050405020304" pitchFamily="18" charset="0"/>
                        </a:rPr>
                        <a:t>Doradztwo bezpośrednie – osobiste konsultacje przygotowanej pełnej dokumentacji planowanego do złożenia wniosku potwierdzone przez LGD na Karcie doradztwa (wymagana kopia karty doradztwa))</a:t>
                      </a:r>
                    </a:p>
                    <a:p>
                      <a:pPr algn="ctr">
                        <a:lnSpc>
                          <a:spcPct val="115000"/>
                        </a:lnSpc>
                        <a:spcAft>
                          <a:spcPts val="0"/>
                        </a:spcAft>
                      </a:pPr>
                      <a:r>
                        <a:rPr lang="pl-PL" sz="1400" dirty="0">
                          <a:effectLst/>
                          <a:latin typeface="+mn-lt"/>
                          <a:ea typeface="Times New Roman" panose="02020603050405020304" pitchFamily="18" charset="0"/>
                          <a:cs typeface="Times New Roman" panose="02020603050405020304" pitchFamily="18" charset="0"/>
                        </a:rPr>
                        <a:t>4 pkt - wnioskodawca korzystał ze szkoleń i doradztwa na etapie przygotowania wniosku </a:t>
                      </a:r>
                      <a:br>
                        <a:rPr lang="pl-PL" sz="1400" dirty="0">
                          <a:effectLst/>
                          <a:latin typeface="+mn-lt"/>
                          <a:ea typeface="Times New Roman" panose="02020603050405020304" pitchFamily="18" charset="0"/>
                          <a:cs typeface="Times New Roman" panose="02020603050405020304" pitchFamily="18" charset="0"/>
                        </a:rPr>
                      </a:br>
                      <a:r>
                        <a:rPr lang="pl-PL" sz="1400" dirty="0">
                          <a:effectLst/>
                          <a:latin typeface="+mn-lt"/>
                          <a:ea typeface="Times New Roman" panose="02020603050405020304" pitchFamily="18" charset="0"/>
                          <a:cs typeface="Times New Roman" panose="02020603050405020304" pitchFamily="18" charset="0"/>
                        </a:rPr>
                        <a:t>(praca z wnioskiem)  /  2 pkt - wnioskodawca korzystał z doradztwa na etapie przygotowania wniosku  (praca z wnioskiem) lub szkolenia</a:t>
                      </a:r>
                    </a:p>
                    <a:p>
                      <a:pPr algn="ctr">
                        <a:lnSpc>
                          <a:spcPct val="115000"/>
                        </a:lnSpc>
                        <a:spcAft>
                          <a:spcPts val="0"/>
                        </a:spcAft>
                      </a:pPr>
                      <a:r>
                        <a:rPr lang="pl-PL" sz="1400" dirty="0">
                          <a:effectLst/>
                          <a:latin typeface="+mn-lt"/>
                          <a:ea typeface="Times New Roman" panose="02020603050405020304" pitchFamily="18" charset="0"/>
                          <a:cs typeface="Times New Roman" panose="02020603050405020304" pitchFamily="18" charset="0"/>
                        </a:rPr>
                        <a:t>0 pkt - wnioskodawca nie korzystał z żadnej ww. formy doradztwa oferowanej przez LGD </a:t>
                      </a:r>
                    </a:p>
                  </a:txBody>
                  <a:tcPr marL="68580" marR="68580" marT="0" marB="0" anchor="ctr"/>
                </a:tc>
              </a:tr>
            </a:tbl>
          </a:graphicData>
        </a:graphic>
      </p:graphicFrame>
    </p:spTree>
    <p:extLst>
      <p:ext uri="{BB962C8B-B14F-4D97-AF65-F5344CB8AC3E}">
        <p14:creationId xmlns:p14="http://schemas.microsoft.com/office/powerpoint/2010/main" val="87438718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a 4"/>
          <p:cNvGraphicFramePr>
            <a:graphicFrameLocks noGrp="1"/>
          </p:cNvGraphicFramePr>
          <p:nvPr>
            <p:extLst>
              <p:ext uri="{D42A27DB-BD31-4B8C-83A1-F6EECF244321}">
                <p14:modId xmlns:p14="http://schemas.microsoft.com/office/powerpoint/2010/main" val="2239316125"/>
              </p:ext>
            </p:extLst>
          </p:nvPr>
        </p:nvGraphicFramePr>
        <p:xfrm>
          <a:off x="467544" y="116632"/>
          <a:ext cx="8229600" cy="6840760"/>
        </p:xfrm>
        <a:graphic>
          <a:graphicData uri="http://schemas.openxmlformats.org/drawingml/2006/table">
            <a:tbl>
              <a:tblPr firstRow="1" firstCol="1" lastRow="1" lastCol="1" bandRow="1" bandCol="1">
                <a:tableStyleId>{BC89EF96-8CEA-46FF-86C4-4CE0E7609802}</a:tableStyleId>
              </a:tblPr>
              <a:tblGrid>
                <a:gridCol w="1944216"/>
                <a:gridCol w="2303133"/>
                <a:gridCol w="3982251"/>
              </a:tblGrid>
              <a:tr h="330410">
                <a:tc gridSpan="2">
                  <a:txBody>
                    <a:bodyPr/>
                    <a:lstStyle/>
                    <a:p>
                      <a:pPr algn="ctr">
                        <a:spcAft>
                          <a:spcPts val="0"/>
                        </a:spcAft>
                      </a:pPr>
                      <a:r>
                        <a:rPr lang="pl-PL" sz="1600" dirty="0">
                          <a:effectLst/>
                        </a:rPr>
                        <a:t>Lokalne kryteria wyboru</a:t>
                      </a:r>
                      <a:endParaRPr lang="pl-PL" sz="1600" dirty="0">
                        <a:effectLst/>
                        <a:latin typeface="Times New Roman" panose="02020603050405020304" pitchFamily="18" charset="0"/>
                        <a:ea typeface="Times New Roman" panose="02020603050405020304" pitchFamily="18" charset="0"/>
                      </a:endParaRPr>
                    </a:p>
                  </a:txBody>
                  <a:tcPr marL="62512" marR="62512" marT="0" marB="0"/>
                </a:tc>
                <a:tc hMerge="1">
                  <a:txBody>
                    <a:bodyPr/>
                    <a:lstStyle/>
                    <a:p>
                      <a:endParaRPr lang="pl-PL"/>
                    </a:p>
                  </a:txBody>
                  <a:tcPr/>
                </a:tc>
                <a:tc rowSpan="2">
                  <a:txBody>
                    <a:bodyPr/>
                    <a:lstStyle/>
                    <a:p>
                      <a:pPr>
                        <a:spcAft>
                          <a:spcPts val="0"/>
                        </a:spcAft>
                      </a:pPr>
                      <a:r>
                        <a:rPr lang="pl-PL" sz="1600" dirty="0">
                          <a:effectLst/>
                        </a:rPr>
                        <a:t> Wyjaśnienie do kryterium </a:t>
                      </a:r>
                      <a:endParaRPr lang="pl-PL" sz="1600" dirty="0">
                        <a:effectLst/>
                        <a:latin typeface="Times New Roman" panose="02020603050405020304" pitchFamily="18" charset="0"/>
                        <a:ea typeface="Times New Roman" panose="02020603050405020304" pitchFamily="18" charset="0"/>
                      </a:endParaRPr>
                    </a:p>
                  </a:txBody>
                  <a:tcPr marL="62512" marR="62512" marT="0" marB="0"/>
                </a:tc>
              </a:tr>
              <a:tr h="510361">
                <a:tc>
                  <a:txBody>
                    <a:bodyPr/>
                    <a:lstStyle/>
                    <a:p>
                      <a:pPr>
                        <a:spcAft>
                          <a:spcPts val="0"/>
                        </a:spcAft>
                      </a:pPr>
                      <a:r>
                        <a:rPr lang="pl-PL" sz="1600">
                          <a:effectLst/>
                        </a:rPr>
                        <a:t>Nazwa kryterium</a:t>
                      </a:r>
                      <a:endParaRPr lang="pl-PL" sz="1600">
                        <a:effectLst/>
                        <a:latin typeface="Times New Roman" panose="02020603050405020304" pitchFamily="18" charset="0"/>
                        <a:ea typeface="Times New Roman" panose="02020603050405020304" pitchFamily="18" charset="0"/>
                      </a:endParaRPr>
                    </a:p>
                  </a:txBody>
                  <a:tcPr marL="62512" marR="62512" marT="0" marB="0"/>
                </a:tc>
                <a:tc>
                  <a:txBody>
                    <a:bodyPr/>
                    <a:lstStyle/>
                    <a:p>
                      <a:pPr>
                        <a:spcAft>
                          <a:spcPts val="0"/>
                        </a:spcAft>
                      </a:pPr>
                      <a:r>
                        <a:rPr lang="pl-PL" sz="1600">
                          <a:effectLst/>
                        </a:rPr>
                        <a:t>Punktacja</a:t>
                      </a:r>
                      <a:endParaRPr lang="pl-PL" sz="1600">
                        <a:effectLst/>
                        <a:latin typeface="Times New Roman" panose="02020603050405020304" pitchFamily="18" charset="0"/>
                        <a:ea typeface="Times New Roman" panose="02020603050405020304" pitchFamily="18" charset="0"/>
                      </a:endParaRPr>
                    </a:p>
                  </a:txBody>
                  <a:tcPr marL="62512" marR="62512" marT="0" marB="0"/>
                </a:tc>
                <a:tc vMerge="1">
                  <a:txBody>
                    <a:bodyPr/>
                    <a:lstStyle/>
                    <a:p>
                      <a:endParaRPr lang="pl-PL"/>
                    </a:p>
                  </a:txBody>
                  <a:tcPr/>
                </a:tc>
              </a:tr>
              <a:tr h="5999989">
                <a:tc>
                  <a:txBody>
                    <a:bodyPr/>
                    <a:lstStyle/>
                    <a:p>
                      <a:pPr>
                        <a:lnSpc>
                          <a:spcPct val="115000"/>
                        </a:lnSpc>
                        <a:spcAft>
                          <a:spcPts val="0"/>
                        </a:spcAft>
                      </a:pPr>
                      <a:r>
                        <a:rPr lang="pl-PL" sz="1800">
                          <a:effectLst/>
                          <a:latin typeface="+mn-lt"/>
                          <a:ea typeface="Times New Roman" panose="02020603050405020304" pitchFamily="18" charset="0"/>
                          <a:cs typeface="Tahoma" panose="020B0604030504040204" pitchFamily="34" charset="0"/>
                        </a:rPr>
                        <a:t>GOTOWOŚĆ DOKUMENTACYJNA OPERACJI DO REALIZACJI </a:t>
                      </a:r>
                      <a:endParaRPr lang="pl-PL" sz="180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pl-PL" sz="1800">
                          <a:effectLst/>
                          <a:latin typeface="+mn-lt"/>
                          <a:ea typeface="Times New Roman" panose="02020603050405020304" pitchFamily="18" charset="0"/>
                          <a:cs typeface="Times New Roman" panose="02020603050405020304" pitchFamily="18" charset="0"/>
                        </a:rPr>
                        <a:t>4</a:t>
                      </a:r>
                    </a:p>
                    <a:p>
                      <a:pPr algn="ctr">
                        <a:lnSpc>
                          <a:spcPct val="115000"/>
                        </a:lnSpc>
                        <a:spcAft>
                          <a:spcPts val="0"/>
                        </a:spcAft>
                      </a:pPr>
                      <a:r>
                        <a:rPr lang="pl-PL" sz="1800">
                          <a:effectLst/>
                          <a:latin typeface="+mn-lt"/>
                          <a:ea typeface="Times New Roman" panose="02020603050405020304" pitchFamily="18" charset="0"/>
                          <a:cs typeface="Times New Roman" panose="02020603050405020304" pitchFamily="18" charset="0"/>
                        </a:rPr>
                        <a:t>0</a:t>
                      </a:r>
                    </a:p>
                  </a:txBody>
                  <a:tcPr marL="68580" marR="68580" marT="0" marB="0" anchor="ctr"/>
                </a:tc>
                <a:tc>
                  <a:txBody>
                    <a:bodyPr/>
                    <a:lstStyle/>
                    <a:p>
                      <a:pPr algn="ctr">
                        <a:lnSpc>
                          <a:spcPct val="115000"/>
                        </a:lnSpc>
                        <a:spcAft>
                          <a:spcPts val="0"/>
                        </a:spcAft>
                      </a:pPr>
                      <a:r>
                        <a:rPr lang="pl-PL" sz="1800" dirty="0">
                          <a:effectLst/>
                          <a:latin typeface="+mn-lt"/>
                          <a:ea typeface="Times New Roman" panose="02020603050405020304" pitchFamily="18" charset="0"/>
                          <a:cs typeface="Times New Roman" panose="02020603050405020304" pitchFamily="18" charset="0"/>
                        </a:rPr>
                        <a:t>Preferuje operacje z kompletną dokumentacją dotyczącą zakresu realizacji operacji oraz spełniania LKW. Kryterium uznaje się za spełnione jeżeli Wnioskodawca na dzień złożenia Wniosku o przyznanie pomocy załączył do niego oraz do „Opis „projektu” pod kątem spełniania lokalnych kryteriów wyboru operacji zapisanych w LSR” wszystkie wymagane załączniki i nie został wezwany do złożenia uzupełnień w tym zakresie.</a:t>
                      </a:r>
                      <a:br>
                        <a:rPr lang="pl-PL" sz="1800" dirty="0">
                          <a:effectLst/>
                          <a:latin typeface="+mn-lt"/>
                          <a:ea typeface="Times New Roman" panose="02020603050405020304" pitchFamily="18" charset="0"/>
                          <a:cs typeface="Times New Roman" panose="02020603050405020304" pitchFamily="18" charset="0"/>
                        </a:rPr>
                      </a:br>
                      <a:r>
                        <a:rPr lang="pl-PL" sz="1800" dirty="0">
                          <a:effectLst/>
                          <a:latin typeface="+mn-lt"/>
                          <a:ea typeface="Times New Roman" panose="02020603050405020304" pitchFamily="18" charset="0"/>
                          <a:cs typeface="Times New Roman" panose="02020603050405020304" pitchFamily="18" charset="0"/>
                        </a:rPr>
                        <a:t>Kryterium weryfikowane na podstawie zawartych informacji we wniosku i załącznikach.</a:t>
                      </a:r>
                    </a:p>
                    <a:p>
                      <a:pPr algn="ctr">
                        <a:lnSpc>
                          <a:spcPct val="115000"/>
                        </a:lnSpc>
                        <a:spcAft>
                          <a:spcPts val="0"/>
                        </a:spcAft>
                      </a:pPr>
                      <a:r>
                        <a:rPr lang="pl-PL" sz="1800" dirty="0">
                          <a:effectLst/>
                          <a:latin typeface="+mn-lt"/>
                          <a:ea typeface="Times New Roman" panose="02020603050405020304" pitchFamily="18" charset="0"/>
                          <a:cs typeface="Times New Roman" panose="02020603050405020304" pitchFamily="18" charset="0"/>
                        </a:rPr>
                        <a:t>4 pkt. - kryterium spełnione</a:t>
                      </a:r>
                    </a:p>
                    <a:p>
                      <a:pPr algn="ctr">
                        <a:lnSpc>
                          <a:spcPct val="115000"/>
                        </a:lnSpc>
                        <a:spcAft>
                          <a:spcPts val="0"/>
                        </a:spcAft>
                      </a:pPr>
                      <a:r>
                        <a:rPr lang="pl-PL" sz="1800" dirty="0">
                          <a:effectLst/>
                          <a:latin typeface="+mn-lt"/>
                          <a:ea typeface="Times New Roman" panose="02020603050405020304" pitchFamily="18" charset="0"/>
                          <a:cs typeface="Times New Roman" panose="02020603050405020304" pitchFamily="18" charset="0"/>
                        </a:rPr>
                        <a:t>0 pkt. - kryterium nie spełnione</a:t>
                      </a:r>
                    </a:p>
                  </a:txBody>
                  <a:tcPr marL="68580" marR="68580" marT="0" marB="0" anchor="ctr"/>
                </a:tc>
              </a:tr>
            </a:tbl>
          </a:graphicData>
        </a:graphic>
      </p:graphicFrame>
    </p:spTree>
    <p:extLst>
      <p:ext uri="{BB962C8B-B14F-4D97-AF65-F5344CB8AC3E}">
        <p14:creationId xmlns:p14="http://schemas.microsoft.com/office/powerpoint/2010/main" val="294958974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83568" y="2492896"/>
            <a:ext cx="7772400" cy="1470025"/>
          </a:xfrm>
        </p:spPr>
        <p:txBody>
          <a:bodyPr>
            <a:normAutofit fontScale="90000"/>
          </a:bodyPr>
          <a:lstStyle/>
          <a:p>
            <a:r>
              <a:rPr lang="pl-PL" b="1" dirty="0" smtClean="0"/>
              <a:t>Zadania grantowe </a:t>
            </a:r>
            <a:br>
              <a:rPr lang="pl-PL" b="1" dirty="0" smtClean="0"/>
            </a:br>
            <a:r>
              <a:rPr lang="pl-PL" b="1" dirty="0"/>
              <a:t/>
            </a:r>
            <a:br>
              <a:rPr lang="pl-PL" b="1" dirty="0"/>
            </a:br>
            <a:r>
              <a:rPr lang="pl-PL" sz="2400" b="1" dirty="0"/>
              <a:t>MAX. </a:t>
            </a:r>
            <a:r>
              <a:rPr lang="pl-PL" sz="2400" dirty="0"/>
              <a:t>liczba punktów:</a:t>
            </a:r>
            <a:r>
              <a:rPr lang="pl-PL" sz="2400" b="1" dirty="0"/>
              <a:t> 49/ MIN. </a:t>
            </a:r>
            <a:r>
              <a:rPr lang="pl-PL" sz="2400" dirty="0"/>
              <a:t>liczba punktów </a:t>
            </a:r>
            <a:r>
              <a:rPr lang="pl-PL" sz="2400" u="sng" dirty="0"/>
              <a:t>aby operacja została wybrana:</a:t>
            </a:r>
            <a:r>
              <a:rPr lang="pl-PL" sz="2400" b="1" u="sng" dirty="0"/>
              <a:t> 25</a:t>
            </a:r>
            <a:endParaRPr lang="pl-PL" sz="2700" dirty="0"/>
          </a:p>
        </p:txBody>
      </p:sp>
    </p:spTree>
    <p:extLst>
      <p:ext uri="{BB962C8B-B14F-4D97-AF65-F5344CB8AC3E}">
        <p14:creationId xmlns:p14="http://schemas.microsoft.com/office/powerpoint/2010/main" val="40115248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smtClean="0"/>
              <a:t>Zakres wsparcia</a:t>
            </a:r>
            <a:endParaRPr lang="pl-PL" dirty="0"/>
          </a:p>
        </p:txBody>
      </p:sp>
      <p:sp>
        <p:nvSpPr>
          <p:cNvPr id="3" name="Symbol zastępczy zawartości 2"/>
          <p:cNvSpPr>
            <a:spLocks noGrp="1"/>
          </p:cNvSpPr>
          <p:nvPr>
            <p:ph idx="1"/>
          </p:nvPr>
        </p:nvSpPr>
        <p:spPr/>
        <p:txBody>
          <a:bodyPr>
            <a:noAutofit/>
          </a:bodyPr>
          <a:lstStyle/>
          <a:p>
            <a:r>
              <a:rPr lang="pl-PL" sz="2800" dirty="0" smtClean="0"/>
              <a:t>wzmocnienia kapitału społecznego, w tym przez podnoszenie wiedzy społeczności lokalnej w zakresie ochrony środowiska i zmian klimatycznych, także z wykorzystaniem rozwiązań innowacyjnych (granty);</a:t>
            </a:r>
          </a:p>
          <a:p>
            <a:r>
              <a:rPr lang="pl-PL" sz="2800" dirty="0"/>
              <a:t>zachowania dziedzictwa </a:t>
            </a:r>
            <a:r>
              <a:rPr lang="pl-PL" sz="2800" dirty="0" smtClean="0"/>
              <a:t>lokalnego (granty);</a:t>
            </a:r>
          </a:p>
          <a:p>
            <a:r>
              <a:rPr lang="pl-PL" sz="2800" dirty="0"/>
              <a:t>Rozwoju ogólnodostępnej i niekomercyjnej infrastruktury turystycznej lub rekreacyjnej, lub </a:t>
            </a:r>
            <a:r>
              <a:rPr lang="pl-PL" sz="2800" dirty="0" smtClean="0"/>
              <a:t>kulturalnej (granty i „duże”);</a:t>
            </a:r>
            <a:endParaRPr lang="pl-PL" sz="2800" dirty="0"/>
          </a:p>
          <a:p>
            <a:r>
              <a:rPr lang="pl-PL" sz="2800" dirty="0" smtClean="0"/>
              <a:t>promowania </a:t>
            </a:r>
            <a:r>
              <a:rPr lang="pl-PL" sz="2800" dirty="0"/>
              <a:t>obszaru objętego LSR, w tym produktów lub usług </a:t>
            </a:r>
            <a:r>
              <a:rPr lang="pl-PL" sz="2800" dirty="0" smtClean="0"/>
              <a:t>lokalnych (granty).</a:t>
            </a:r>
            <a:endParaRPr lang="pl-PL" sz="2800" dirty="0"/>
          </a:p>
          <a:p>
            <a:endParaRPr lang="pl-PL" sz="2000" dirty="0"/>
          </a:p>
          <a:p>
            <a:endParaRPr lang="pl-PL" sz="2000" dirty="0" smtClean="0"/>
          </a:p>
        </p:txBody>
      </p:sp>
    </p:spTree>
    <p:extLst>
      <p:ext uri="{BB962C8B-B14F-4D97-AF65-F5344CB8AC3E}">
        <p14:creationId xmlns:p14="http://schemas.microsoft.com/office/powerpoint/2010/main" val="33041359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a 4"/>
          <p:cNvGraphicFramePr>
            <a:graphicFrameLocks noGrp="1"/>
          </p:cNvGraphicFramePr>
          <p:nvPr>
            <p:extLst>
              <p:ext uri="{D42A27DB-BD31-4B8C-83A1-F6EECF244321}">
                <p14:modId xmlns:p14="http://schemas.microsoft.com/office/powerpoint/2010/main" val="2855494398"/>
              </p:ext>
            </p:extLst>
          </p:nvPr>
        </p:nvGraphicFramePr>
        <p:xfrm>
          <a:off x="457200" y="260648"/>
          <a:ext cx="8229600" cy="5901167"/>
        </p:xfrm>
        <a:graphic>
          <a:graphicData uri="http://schemas.openxmlformats.org/drawingml/2006/table">
            <a:tbl>
              <a:tblPr firstRow="1" firstCol="1" lastRow="1" lastCol="1" bandRow="1" bandCol="1">
                <a:tableStyleId>{BC89EF96-8CEA-46FF-86C4-4CE0E7609802}</a:tableStyleId>
              </a:tblPr>
              <a:tblGrid>
                <a:gridCol w="2026568"/>
                <a:gridCol w="2220781"/>
                <a:gridCol w="3982251"/>
              </a:tblGrid>
              <a:tr h="417654">
                <a:tc gridSpan="2">
                  <a:txBody>
                    <a:bodyPr/>
                    <a:lstStyle/>
                    <a:p>
                      <a:pPr algn="ctr">
                        <a:spcAft>
                          <a:spcPts val="0"/>
                        </a:spcAft>
                      </a:pPr>
                      <a:r>
                        <a:rPr lang="pl-PL" sz="1600" dirty="0">
                          <a:effectLst/>
                        </a:rPr>
                        <a:t>Lokalne kryteria wyboru</a:t>
                      </a:r>
                      <a:endParaRPr lang="pl-PL" sz="1600" dirty="0">
                        <a:effectLst/>
                        <a:latin typeface="Times New Roman" panose="02020603050405020304" pitchFamily="18" charset="0"/>
                        <a:ea typeface="Times New Roman" panose="02020603050405020304" pitchFamily="18" charset="0"/>
                      </a:endParaRPr>
                    </a:p>
                  </a:txBody>
                  <a:tcPr marL="62512" marR="62512" marT="0" marB="0"/>
                </a:tc>
                <a:tc hMerge="1">
                  <a:txBody>
                    <a:bodyPr/>
                    <a:lstStyle/>
                    <a:p>
                      <a:endParaRPr lang="pl-PL"/>
                    </a:p>
                  </a:txBody>
                  <a:tcPr/>
                </a:tc>
                <a:tc rowSpan="2">
                  <a:txBody>
                    <a:bodyPr/>
                    <a:lstStyle/>
                    <a:p>
                      <a:pPr>
                        <a:spcAft>
                          <a:spcPts val="0"/>
                        </a:spcAft>
                      </a:pPr>
                      <a:r>
                        <a:rPr lang="pl-PL" sz="1600">
                          <a:effectLst/>
                        </a:rPr>
                        <a:t> Wyjaśnienie do kryterium </a:t>
                      </a:r>
                      <a:endParaRPr lang="pl-PL" sz="1600">
                        <a:effectLst/>
                        <a:latin typeface="Times New Roman" panose="02020603050405020304" pitchFamily="18" charset="0"/>
                        <a:ea typeface="Times New Roman" panose="02020603050405020304" pitchFamily="18" charset="0"/>
                      </a:endParaRPr>
                    </a:p>
                  </a:txBody>
                  <a:tcPr marL="62512" marR="62512" marT="0" marB="0"/>
                </a:tc>
              </a:tr>
              <a:tr h="645119">
                <a:tc>
                  <a:txBody>
                    <a:bodyPr/>
                    <a:lstStyle/>
                    <a:p>
                      <a:pPr>
                        <a:spcAft>
                          <a:spcPts val="0"/>
                        </a:spcAft>
                      </a:pPr>
                      <a:r>
                        <a:rPr lang="pl-PL" sz="1600" dirty="0">
                          <a:effectLst/>
                        </a:rPr>
                        <a:t>Nazwa </a:t>
                      </a:r>
                      <a:r>
                        <a:rPr lang="pl-PL" sz="1600" kern="1200" dirty="0">
                          <a:effectLst/>
                        </a:rPr>
                        <a:t>kryterium</a:t>
                      </a:r>
                      <a:endParaRPr lang="pl-PL" sz="1600" b="1" kern="1200" dirty="0">
                        <a:solidFill>
                          <a:schemeClr val="tx1"/>
                        </a:solidFill>
                        <a:effectLst/>
                        <a:latin typeface="+mn-lt"/>
                        <a:ea typeface="+mn-ea"/>
                        <a:cs typeface="+mn-cs"/>
                      </a:endParaRPr>
                    </a:p>
                  </a:txBody>
                  <a:tcPr marL="62512" marR="62512" marT="0" marB="0"/>
                </a:tc>
                <a:tc>
                  <a:txBody>
                    <a:bodyPr/>
                    <a:lstStyle/>
                    <a:p>
                      <a:pPr>
                        <a:spcAft>
                          <a:spcPts val="0"/>
                        </a:spcAft>
                      </a:pPr>
                      <a:r>
                        <a:rPr lang="pl-PL" sz="1600" dirty="0">
                          <a:effectLst/>
                        </a:rPr>
                        <a:t>Punktacja</a:t>
                      </a:r>
                      <a:endParaRPr lang="pl-PL" sz="1600" dirty="0">
                        <a:effectLst/>
                        <a:latin typeface="Times New Roman" panose="02020603050405020304" pitchFamily="18" charset="0"/>
                        <a:ea typeface="Times New Roman" panose="02020603050405020304" pitchFamily="18" charset="0"/>
                      </a:endParaRPr>
                    </a:p>
                  </a:txBody>
                  <a:tcPr marL="62512" marR="62512" marT="0" marB="0"/>
                </a:tc>
                <a:tc vMerge="1">
                  <a:txBody>
                    <a:bodyPr/>
                    <a:lstStyle/>
                    <a:p>
                      <a:endParaRPr lang="pl-PL"/>
                    </a:p>
                  </a:txBody>
                  <a:tcPr/>
                </a:tc>
              </a:tr>
              <a:tr h="4838394">
                <a:tc>
                  <a:txBody>
                    <a:bodyPr/>
                    <a:lstStyle/>
                    <a:p>
                      <a:pPr>
                        <a:lnSpc>
                          <a:spcPct val="115000"/>
                        </a:lnSpc>
                        <a:spcAft>
                          <a:spcPts val="0"/>
                        </a:spcAft>
                      </a:pPr>
                      <a:r>
                        <a:rPr lang="pl-PL" sz="1800">
                          <a:effectLst/>
                          <a:latin typeface="+mn-lt"/>
                          <a:ea typeface="Times New Roman" panose="02020603050405020304" pitchFamily="18" charset="0"/>
                          <a:cs typeface="Tahoma" panose="020B0604030504040204" pitchFamily="34" charset="0"/>
                        </a:rPr>
                        <a:t>OPARCIE OPERACJI NA LOKALNYCH WARTOŚCIACH I ZASOBACH</a:t>
                      </a:r>
                      <a:r>
                        <a:rPr lang="pl-PL" sz="1800">
                          <a:effectLst/>
                          <a:latin typeface="+mn-lt"/>
                          <a:ea typeface="Times New Roman" panose="02020603050405020304" pitchFamily="18" charset="0"/>
                          <a:cs typeface="Times New Roman" panose="02020603050405020304" pitchFamily="18" charset="0"/>
                        </a:rPr>
                        <a:t> </a:t>
                      </a:r>
                    </a:p>
                  </a:txBody>
                  <a:tcPr marL="68580" marR="68580" marT="0" marB="0" anchor="ctr"/>
                </a:tc>
                <a:tc>
                  <a:txBody>
                    <a:bodyPr/>
                    <a:lstStyle/>
                    <a:p>
                      <a:pPr algn="ctr">
                        <a:lnSpc>
                          <a:spcPct val="115000"/>
                        </a:lnSpc>
                        <a:spcAft>
                          <a:spcPts val="0"/>
                        </a:spcAft>
                      </a:pPr>
                      <a:r>
                        <a:rPr lang="pl-PL" sz="1800">
                          <a:effectLst/>
                          <a:latin typeface="+mn-lt"/>
                          <a:ea typeface="Times New Roman" panose="02020603050405020304" pitchFamily="18" charset="0"/>
                          <a:cs typeface="Times New Roman" panose="02020603050405020304" pitchFamily="18" charset="0"/>
                        </a:rPr>
                        <a:t>5</a:t>
                      </a:r>
                    </a:p>
                    <a:p>
                      <a:pPr algn="ctr">
                        <a:lnSpc>
                          <a:spcPct val="115000"/>
                        </a:lnSpc>
                        <a:spcAft>
                          <a:spcPts val="0"/>
                        </a:spcAft>
                      </a:pPr>
                      <a:r>
                        <a:rPr lang="pl-PL" sz="1800">
                          <a:effectLst/>
                          <a:latin typeface="+mn-lt"/>
                          <a:ea typeface="Times New Roman" panose="02020603050405020304" pitchFamily="18" charset="0"/>
                          <a:cs typeface="Times New Roman" panose="02020603050405020304" pitchFamily="18" charset="0"/>
                        </a:rPr>
                        <a:t>0</a:t>
                      </a:r>
                    </a:p>
                  </a:txBody>
                  <a:tcPr marL="68580" marR="68580" marT="0" marB="0" anchor="ctr"/>
                </a:tc>
                <a:tc>
                  <a:txBody>
                    <a:bodyPr/>
                    <a:lstStyle/>
                    <a:p>
                      <a:pPr algn="ctr">
                        <a:lnSpc>
                          <a:spcPct val="115000"/>
                        </a:lnSpc>
                        <a:spcAft>
                          <a:spcPts val="0"/>
                        </a:spcAft>
                      </a:pPr>
                      <a:r>
                        <a:rPr lang="pl-PL" sz="1800" dirty="0">
                          <a:effectLst/>
                          <a:latin typeface="+mn-lt"/>
                          <a:ea typeface="Times New Roman" panose="02020603050405020304" pitchFamily="18" charset="0"/>
                          <a:cs typeface="Times New Roman" panose="02020603050405020304" pitchFamily="18" charset="0"/>
                        </a:rPr>
                        <a:t>Preferuje operacje, które zachowują i bazują na lokalnym potencjale kulturowym, historycznym lub przyrodniczym – realizacja projektu bazuje lub służy zachowaniu przynajmniej dwóch rodzajów zasobów – Kryterium weryfikowane na podstawie informacji zawartej w załączniku: „Opis zadania pod kątem spełniania lokalnych kryteriów wyboru operacji zapisanych w LSR” oraz na podstawie informacji zawartych we wniosku </a:t>
                      </a:r>
                      <a:br>
                        <a:rPr lang="pl-PL" sz="1800" dirty="0">
                          <a:effectLst/>
                          <a:latin typeface="+mn-lt"/>
                          <a:ea typeface="Times New Roman" panose="02020603050405020304" pitchFamily="18" charset="0"/>
                          <a:cs typeface="Times New Roman" panose="02020603050405020304" pitchFamily="18" charset="0"/>
                        </a:rPr>
                      </a:br>
                      <a:r>
                        <a:rPr lang="pl-PL" sz="1800" dirty="0">
                          <a:effectLst/>
                          <a:latin typeface="+mn-lt"/>
                          <a:ea typeface="Times New Roman" panose="02020603050405020304" pitchFamily="18" charset="0"/>
                          <a:cs typeface="Times New Roman" panose="02020603050405020304" pitchFamily="18" charset="0"/>
                        </a:rPr>
                        <a:t>i załącznikach. </a:t>
                      </a:r>
                      <a:br>
                        <a:rPr lang="pl-PL" sz="1800" dirty="0">
                          <a:effectLst/>
                          <a:latin typeface="+mn-lt"/>
                          <a:ea typeface="Times New Roman" panose="02020603050405020304" pitchFamily="18" charset="0"/>
                          <a:cs typeface="Times New Roman" panose="02020603050405020304" pitchFamily="18" charset="0"/>
                        </a:rPr>
                      </a:br>
                      <a:r>
                        <a:rPr lang="pl-PL" sz="1800" dirty="0">
                          <a:effectLst/>
                          <a:latin typeface="+mn-lt"/>
                          <a:ea typeface="Times New Roman" panose="02020603050405020304" pitchFamily="18" charset="0"/>
                          <a:cs typeface="Times New Roman" panose="02020603050405020304" pitchFamily="18" charset="0"/>
                        </a:rPr>
                        <a:t>5 pkt. - kryterium w pełni spełnione</a:t>
                      </a:r>
                    </a:p>
                    <a:p>
                      <a:pPr algn="ctr">
                        <a:lnSpc>
                          <a:spcPct val="115000"/>
                        </a:lnSpc>
                        <a:spcAft>
                          <a:spcPts val="0"/>
                        </a:spcAft>
                      </a:pPr>
                      <a:r>
                        <a:rPr lang="pl-PL" sz="1800" dirty="0">
                          <a:effectLst/>
                          <a:latin typeface="+mn-lt"/>
                          <a:ea typeface="Times New Roman" panose="02020603050405020304" pitchFamily="18" charset="0"/>
                          <a:cs typeface="Times New Roman" panose="02020603050405020304" pitchFamily="18" charset="0"/>
                        </a:rPr>
                        <a:t>0 pkt. - kryterium niespełnione</a:t>
                      </a:r>
                    </a:p>
                  </a:txBody>
                  <a:tcPr marL="68580" marR="68580" marT="0" marB="0" anchor="ctr"/>
                </a:tc>
              </a:tr>
            </a:tbl>
          </a:graphicData>
        </a:graphic>
      </p:graphicFrame>
    </p:spTree>
    <p:extLst>
      <p:ext uri="{BB962C8B-B14F-4D97-AF65-F5344CB8AC3E}">
        <p14:creationId xmlns:p14="http://schemas.microsoft.com/office/powerpoint/2010/main" val="308835376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a 4"/>
          <p:cNvGraphicFramePr>
            <a:graphicFrameLocks noGrp="1"/>
          </p:cNvGraphicFramePr>
          <p:nvPr>
            <p:extLst>
              <p:ext uri="{D42A27DB-BD31-4B8C-83A1-F6EECF244321}">
                <p14:modId xmlns:p14="http://schemas.microsoft.com/office/powerpoint/2010/main" val="3946230545"/>
              </p:ext>
            </p:extLst>
          </p:nvPr>
        </p:nvGraphicFramePr>
        <p:xfrm>
          <a:off x="457200" y="692696"/>
          <a:ext cx="8229605" cy="5847134"/>
        </p:xfrm>
        <a:graphic>
          <a:graphicData uri="http://schemas.openxmlformats.org/drawingml/2006/table">
            <a:tbl>
              <a:tblPr firstRow="1" firstCol="1" lastRow="1" lastCol="1" bandRow="1" bandCol="1">
                <a:tableStyleId>{BC89EF96-8CEA-46FF-86C4-4CE0E7609802}</a:tableStyleId>
              </a:tblPr>
              <a:tblGrid>
                <a:gridCol w="2170584"/>
                <a:gridCol w="1008112"/>
                <a:gridCol w="5050909"/>
              </a:tblGrid>
              <a:tr h="48705">
                <a:tc gridSpan="2">
                  <a:txBody>
                    <a:bodyPr/>
                    <a:lstStyle/>
                    <a:p>
                      <a:pPr algn="ctr">
                        <a:spcAft>
                          <a:spcPts val="0"/>
                        </a:spcAft>
                      </a:pPr>
                      <a:r>
                        <a:rPr lang="pl-PL" sz="1600" dirty="0">
                          <a:effectLst/>
                        </a:rPr>
                        <a:t>Lokalne kryteria wyboru</a:t>
                      </a:r>
                      <a:endParaRPr lang="pl-PL" sz="1600" dirty="0">
                        <a:effectLst/>
                        <a:latin typeface="Times New Roman" panose="02020603050405020304" pitchFamily="18" charset="0"/>
                        <a:ea typeface="Times New Roman" panose="02020603050405020304" pitchFamily="18" charset="0"/>
                      </a:endParaRPr>
                    </a:p>
                  </a:txBody>
                  <a:tcPr marL="62512" marR="62512" marT="0" marB="0"/>
                </a:tc>
                <a:tc hMerge="1">
                  <a:txBody>
                    <a:bodyPr/>
                    <a:lstStyle/>
                    <a:p>
                      <a:endParaRPr lang="pl-PL"/>
                    </a:p>
                  </a:txBody>
                  <a:tcPr/>
                </a:tc>
                <a:tc rowSpan="2">
                  <a:txBody>
                    <a:bodyPr/>
                    <a:lstStyle/>
                    <a:p>
                      <a:pPr>
                        <a:spcAft>
                          <a:spcPts val="0"/>
                        </a:spcAft>
                      </a:pPr>
                      <a:r>
                        <a:rPr lang="pl-PL" sz="1600">
                          <a:effectLst/>
                        </a:rPr>
                        <a:t> Wyjaśnienie do kryterium </a:t>
                      </a:r>
                      <a:endParaRPr lang="pl-PL" sz="1600">
                        <a:effectLst/>
                        <a:latin typeface="Times New Roman" panose="02020603050405020304" pitchFamily="18" charset="0"/>
                        <a:ea typeface="Times New Roman" panose="02020603050405020304" pitchFamily="18" charset="0"/>
                      </a:endParaRPr>
                    </a:p>
                  </a:txBody>
                  <a:tcPr marL="62512" marR="62512" marT="0" marB="0"/>
                </a:tc>
              </a:tr>
              <a:tr h="631357">
                <a:tc>
                  <a:txBody>
                    <a:bodyPr/>
                    <a:lstStyle/>
                    <a:p>
                      <a:pPr>
                        <a:spcAft>
                          <a:spcPts val="0"/>
                        </a:spcAft>
                      </a:pPr>
                      <a:r>
                        <a:rPr lang="pl-PL" sz="1600">
                          <a:effectLst/>
                        </a:rPr>
                        <a:t>Nazwa kryterium</a:t>
                      </a:r>
                      <a:endParaRPr lang="pl-PL" sz="1600">
                        <a:effectLst/>
                        <a:latin typeface="Times New Roman" panose="02020603050405020304" pitchFamily="18" charset="0"/>
                        <a:ea typeface="Times New Roman" panose="02020603050405020304" pitchFamily="18" charset="0"/>
                      </a:endParaRPr>
                    </a:p>
                  </a:txBody>
                  <a:tcPr marL="62512" marR="62512" marT="0" marB="0"/>
                </a:tc>
                <a:tc>
                  <a:txBody>
                    <a:bodyPr/>
                    <a:lstStyle/>
                    <a:p>
                      <a:pPr>
                        <a:spcAft>
                          <a:spcPts val="0"/>
                        </a:spcAft>
                      </a:pPr>
                      <a:r>
                        <a:rPr lang="pl-PL" sz="1600">
                          <a:effectLst/>
                        </a:rPr>
                        <a:t>Punktacja</a:t>
                      </a:r>
                      <a:endParaRPr lang="pl-PL" sz="1600">
                        <a:effectLst/>
                        <a:latin typeface="Times New Roman" panose="02020603050405020304" pitchFamily="18" charset="0"/>
                        <a:ea typeface="Times New Roman" panose="02020603050405020304" pitchFamily="18" charset="0"/>
                      </a:endParaRPr>
                    </a:p>
                  </a:txBody>
                  <a:tcPr marL="62512" marR="62512" marT="0" marB="0"/>
                </a:tc>
                <a:tc vMerge="1">
                  <a:txBody>
                    <a:bodyPr/>
                    <a:lstStyle/>
                    <a:p>
                      <a:endParaRPr lang="pl-PL"/>
                    </a:p>
                  </a:txBody>
                  <a:tcPr/>
                </a:tc>
              </a:tr>
              <a:tr h="4971937">
                <a:tc>
                  <a:txBody>
                    <a:bodyPr/>
                    <a:lstStyle/>
                    <a:p>
                      <a:pPr>
                        <a:lnSpc>
                          <a:spcPct val="115000"/>
                        </a:lnSpc>
                        <a:spcAft>
                          <a:spcPts val="0"/>
                        </a:spcAft>
                      </a:pPr>
                      <a:r>
                        <a:rPr lang="pl-PL" sz="1600">
                          <a:effectLst/>
                          <a:latin typeface="+mn-lt"/>
                          <a:ea typeface="Times New Roman" panose="02020603050405020304" pitchFamily="18" charset="0"/>
                          <a:cs typeface="Tahoma" panose="020B0604030504040204" pitchFamily="34" charset="0"/>
                        </a:rPr>
                        <a:t>ZASTOSOWANIE ROZWIĄZAŃ SPRZYJAJĄCYCH OCHRONIE ŚRODOWISKA LUB PRZECIWDZIAŁANIU </a:t>
                      </a:r>
                      <a:br>
                        <a:rPr lang="pl-PL" sz="1600">
                          <a:effectLst/>
                          <a:latin typeface="+mn-lt"/>
                          <a:ea typeface="Times New Roman" panose="02020603050405020304" pitchFamily="18" charset="0"/>
                          <a:cs typeface="Tahoma" panose="020B0604030504040204" pitchFamily="34" charset="0"/>
                        </a:rPr>
                      </a:br>
                      <a:r>
                        <a:rPr lang="pl-PL" sz="1600">
                          <a:effectLst/>
                          <a:latin typeface="+mn-lt"/>
                          <a:ea typeface="Times New Roman" panose="02020603050405020304" pitchFamily="18" charset="0"/>
                          <a:cs typeface="Tahoma" panose="020B0604030504040204" pitchFamily="34" charset="0"/>
                        </a:rPr>
                        <a:t>ZMIANOM KLIMATU</a:t>
                      </a:r>
                      <a:endParaRPr lang="pl-PL" sz="160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pl-PL" sz="1600">
                          <a:effectLst/>
                          <a:latin typeface="+mn-lt"/>
                          <a:ea typeface="Times New Roman" panose="02020603050405020304" pitchFamily="18" charset="0"/>
                          <a:cs typeface="Times New Roman" panose="02020603050405020304" pitchFamily="18" charset="0"/>
                        </a:rPr>
                        <a:t>4</a:t>
                      </a:r>
                    </a:p>
                    <a:p>
                      <a:pPr algn="ctr">
                        <a:lnSpc>
                          <a:spcPct val="115000"/>
                        </a:lnSpc>
                        <a:spcAft>
                          <a:spcPts val="0"/>
                        </a:spcAft>
                      </a:pPr>
                      <a:r>
                        <a:rPr lang="pl-PL" sz="1600">
                          <a:effectLst/>
                          <a:latin typeface="+mn-lt"/>
                          <a:ea typeface="Times New Roman" panose="02020603050405020304" pitchFamily="18" charset="0"/>
                          <a:cs typeface="Times New Roman" panose="02020603050405020304" pitchFamily="18" charset="0"/>
                        </a:rPr>
                        <a:t>0</a:t>
                      </a:r>
                    </a:p>
                  </a:txBody>
                  <a:tcPr marL="68580" marR="68580" marT="0" marB="0" anchor="ctr"/>
                </a:tc>
                <a:tc>
                  <a:txBody>
                    <a:bodyPr/>
                    <a:lstStyle/>
                    <a:p>
                      <a:pPr algn="ctr">
                        <a:lnSpc>
                          <a:spcPct val="115000"/>
                        </a:lnSpc>
                        <a:spcAft>
                          <a:spcPts val="0"/>
                        </a:spcAft>
                      </a:pPr>
                      <a:r>
                        <a:rPr lang="pl-PL" sz="1600" dirty="0">
                          <a:effectLst/>
                          <a:latin typeface="+mn-lt"/>
                          <a:ea typeface="Times New Roman" panose="02020603050405020304" pitchFamily="18" charset="0"/>
                          <a:cs typeface="Times New Roman" panose="02020603050405020304" pitchFamily="18" charset="0"/>
                        </a:rPr>
                        <a:t>Preferuje operacje, które podczas realizacji zastosują rozwiązania sprzyjające ochronie środowiska lub klimatu,  tj. np. zastosowanie bardziej ekologicznych materiałów lub technologii, operacje przybliżające ich uczestnikom lub odbiorcom tematykę ochrony środowiska (w tym lokalnych zasobów) czy przeciwdziałanie zmianom klimatu. Kryterium weryfikowane na podstawie informacji zawartej w załączniku: „Opis zadania pod kątem spełniania lokalnych kryteriów wyboru operacji zapisanych w LSR” oraz na podstawie informacji zawartych </a:t>
                      </a:r>
                      <a:br>
                        <a:rPr lang="pl-PL" sz="1600" dirty="0">
                          <a:effectLst/>
                          <a:latin typeface="+mn-lt"/>
                          <a:ea typeface="Times New Roman" panose="02020603050405020304" pitchFamily="18" charset="0"/>
                          <a:cs typeface="Times New Roman" panose="02020603050405020304" pitchFamily="18" charset="0"/>
                        </a:rPr>
                      </a:br>
                      <a:r>
                        <a:rPr lang="pl-PL" sz="1600" dirty="0">
                          <a:effectLst/>
                          <a:latin typeface="+mn-lt"/>
                          <a:ea typeface="Times New Roman" panose="02020603050405020304" pitchFamily="18" charset="0"/>
                          <a:cs typeface="Times New Roman" panose="02020603050405020304" pitchFamily="18" charset="0"/>
                        </a:rPr>
                        <a:t>we wniosku i załącznikach.</a:t>
                      </a:r>
                      <a:br>
                        <a:rPr lang="pl-PL" sz="1600" dirty="0">
                          <a:effectLst/>
                          <a:latin typeface="+mn-lt"/>
                          <a:ea typeface="Times New Roman" panose="02020603050405020304" pitchFamily="18" charset="0"/>
                          <a:cs typeface="Times New Roman" panose="02020603050405020304" pitchFamily="18" charset="0"/>
                        </a:rPr>
                      </a:br>
                      <a:r>
                        <a:rPr lang="pl-PL" sz="1600" dirty="0">
                          <a:effectLst/>
                          <a:latin typeface="+mn-lt"/>
                          <a:ea typeface="Times New Roman" panose="02020603050405020304" pitchFamily="18" charset="0"/>
                          <a:cs typeface="Times New Roman" panose="02020603050405020304" pitchFamily="18" charset="0"/>
                        </a:rPr>
                        <a:t>Punkty zostaną przyznane, jeżeli wnioskodawca uwzględnił w budżecie poniesienie kosztów związanych </a:t>
                      </a:r>
                      <a:br>
                        <a:rPr lang="pl-PL" sz="1600" dirty="0">
                          <a:effectLst/>
                          <a:latin typeface="+mn-lt"/>
                          <a:ea typeface="Times New Roman" panose="02020603050405020304" pitchFamily="18" charset="0"/>
                          <a:cs typeface="Times New Roman" panose="02020603050405020304" pitchFamily="18" charset="0"/>
                        </a:rPr>
                      </a:br>
                      <a:r>
                        <a:rPr lang="pl-PL" sz="1600" dirty="0">
                          <a:effectLst/>
                          <a:latin typeface="+mn-lt"/>
                          <a:ea typeface="Times New Roman" panose="02020603050405020304" pitchFamily="18" charset="0"/>
                          <a:cs typeface="Times New Roman" panose="02020603050405020304" pitchFamily="18" charset="0"/>
                        </a:rPr>
                        <a:t>z zastosowaniem takich rozwiązań.</a:t>
                      </a:r>
                    </a:p>
                    <a:p>
                      <a:pPr algn="ctr">
                        <a:lnSpc>
                          <a:spcPct val="115000"/>
                        </a:lnSpc>
                        <a:spcAft>
                          <a:spcPts val="0"/>
                        </a:spcAft>
                      </a:pPr>
                      <a:r>
                        <a:rPr lang="pl-PL" sz="1600" dirty="0">
                          <a:effectLst/>
                          <a:latin typeface="+mn-lt"/>
                          <a:ea typeface="Times New Roman" panose="02020603050405020304" pitchFamily="18" charset="0"/>
                          <a:cs typeface="Times New Roman" panose="02020603050405020304" pitchFamily="18" charset="0"/>
                        </a:rPr>
                        <a:t>4 pkt. - kryterium w pełni spełnione </a:t>
                      </a:r>
                      <a:br>
                        <a:rPr lang="pl-PL" sz="1600" dirty="0">
                          <a:effectLst/>
                          <a:latin typeface="+mn-lt"/>
                          <a:ea typeface="Times New Roman" panose="02020603050405020304" pitchFamily="18" charset="0"/>
                          <a:cs typeface="Times New Roman" panose="02020603050405020304" pitchFamily="18" charset="0"/>
                        </a:rPr>
                      </a:br>
                      <a:r>
                        <a:rPr lang="pl-PL" sz="1600" dirty="0">
                          <a:effectLst/>
                          <a:latin typeface="+mn-lt"/>
                          <a:ea typeface="Times New Roman" panose="02020603050405020304" pitchFamily="18" charset="0"/>
                          <a:cs typeface="Times New Roman" panose="02020603050405020304" pitchFamily="18" charset="0"/>
                        </a:rPr>
                        <a:t>0 pkt. - kryterium niespełnione</a:t>
                      </a:r>
                    </a:p>
                  </a:txBody>
                  <a:tcPr marL="68580" marR="68580" marT="0" marB="0" anchor="ctr"/>
                </a:tc>
              </a:tr>
            </a:tbl>
          </a:graphicData>
        </a:graphic>
      </p:graphicFrame>
    </p:spTree>
    <p:extLst>
      <p:ext uri="{BB962C8B-B14F-4D97-AF65-F5344CB8AC3E}">
        <p14:creationId xmlns:p14="http://schemas.microsoft.com/office/powerpoint/2010/main" val="387919908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a 4"/>
          <p:cNvGraphicFramePr>
            <a:graphicFrameLocks noGrp="1"/>
          </p:cNvGraphicFramePr>
          <p:nvPr>
            <p:extLst>
              <p:ext uri="{D42A27DB-BD31-4B8C-83A1-F6EECF244321}">
                <p14:modId xmlns:p14="http://schemas.microsoft.com/office/powerpoint/2010/main" val="3129051951"/>
              </p:ext>
            </p:extLst>
          </p:nvPr>
        </p:nvGraphicFramePr>
        <p:xfrm>
          <a:off x="457200" y="476672"/>
          <a:ext cx="8229603" cy="5765405"/>
        </p:xfrm>
        <a:graphic>
          <a:graphicData uri="http://schemas.openxmlformats.org/drawingml/2006/table">
            <a:tbl>
              <a:tblPr firstRow="1" firstCol="1" lastRow="1" lastCol="1" bandRow="1" bandCol="1">
                <a:tableStyleId>{BC89EF96-8CEA-46FF-86C4-4CE0E7609802}</a:tableStyleId>
              </a:tblPr>
              <a:tblGrid>
                <a:gridCol w="2098576"/>
                <a:gridCol w="2148776"/>
                <a:gridCol w="3982251"/>
              </a:tblGrid>
              <a:tr h="406105">
                <a:tc gridSpan="2">
                  <a:txBody>
                    <a:bodyPr/>
                    <a:lstStyle/>
                    <a:p>
                      <a:pPr algn="ctr">
                        <a:spcAft>
                          <a:spcPts val="0"/>
                        </a:spcAft>
                      </a:pPr>
                      <a:r>
                        <a:rPr lang="pl-PL" sz="1600" dirty="0">
                          <a:effectLst/>
                        </a:rPr>
                        <a:t>Lokalne kryteria wyboru</a:t>
                      </a:r>
                      <a:endParaRPr lang="pl-PL" sz="1600" dirty="0">
                        <a:effectLst/>
                        <a:latin typeface="Times New Roman" panose="02020603050405020304" pitchFamily="18" charset="0"/>
                        <a:ea typeface="Times New Roman" panose="02020603050405020304" pitchFamily="18" charset="0"/>
                      </a:endParaRPr>
                    </a:p>
                  </a:txBody>
                  <a:tcPr marL="62512" marR="62512" marT="0" marB="0"/>
                </a:tc>
                <a:tc hMerge="1">
                  <a:txBody>
                    <a:bodyPr/>
                    <a:lstStyle/>
                    <a:p>
                      <a:endParaRPr lang="pl-PL"/>
                    </a:p>
                  </a:txBody>
                  <a:tcPr/>
                </a:tc>
                <a:tc rowSpan="2">
                  <a:txBody>
                    <a:bodyPr/>
                    <a:lstStyle/>
                    <a:p>
                      <a:pPr>
                        <a:spcAft>
                          <a:spcPts val="0"/>
                        </a:spcAft>
                      </a:pPr>
                      <a:r>
                        <a:rPr lang="pl-PL" sz="1600">
                          <a:effectLst/>
                        </a:rPr>
                        <a:t> Wyjaśnienie do kryterium </a:t>
                      </a:r>
                      <a:endParaRPr lang="pl-PL" sz="1600">
                        <a:effectLst/>
                        <a:latin typeface="Times New Roman" panose="02020603050405020304" pitchFamily="18" charset="0"/>
                        <a:ea typeface="Times New Roman" panose="02020603050405020304" pitchFamily="18" charset="0"/>
                      </a:endParaRPr>
                    </a:p>
                  </a:txBody>
                  <a:tcPr marL="62512" marR="62512" marT="0" marB="0"/>
                </a:tc>
              </a:tr>
              <a:tr h="627280">
                <a:tc>
                  <a:txBody>
                    <a:bodyPr/>
                    <a:lstStyle/>
                    <a:p>
                      <a:pPr>
                        <a:spcAft>
                          <a:spcPts val="0"/>
                        </a:spcAft>
                      </a:pPr>
                      <a:r>
                        <a:rPr lang="pl-PL" sz="1600">
                          <a:effectLst/>
                        </a:rPr>
                        <a:t>Nazwa kryterium</a:t>
                      </a:r>
                      <a:endParaRPr lang="pl-PL" sz="1600">
                        <a:effectLst/>
                        <a:latin typeface="Times New Roman" panose="02020603050405020304" pitchFamily="18" charset="0"/>
                        <a:ea typeface="Times New Roman" panose="02020603050405020304" pitchFamily="18" charset="0"/>
                      </a:endParaRPr>
                    </a:p>
                  </a:txBody>
                  <a:tcPr marL="62512" marR="62512" marT="0" marB="0"/>
                </a:tc>
                <a:tc>
                  <a:txBody>
                    <a:bodyPr/>
                    <a:lstStyle/>
                    <a:p>
                      <a:pPr>
                        <a:spcAft>
                          <a:spcPts val="0"/>
                        </a:spcAft>
                      </a:pPr>
                      <a:r>
                        <a:rPr lang="pl-PL" sz="1600">
                          <a:effectLst/>
                        </a:rPr>
                        <a:t>Punktacja</a:t>
                      </a:r>
                      <a:endParaRPr lang="pl-PL" sz="1600">
                        <a:effectLst/>
                        <a:latin typeface="Times New Roman" panose="02020603050405020304" pitchFamily="18" charset="0"/>
                        <a:ea typeface="Times New Roman" panose="02020603050405020304" pitchFamily="18" charset="0"/>
                      </a:endParaRPr>
                    </a:p>
                  </a:txBody>
                  <a:tcPr marL="62512" marR="62512" marT="0" marB="0"/>
                </a:tc>
                <a:tc vMerge="1">
                  <a:txBody>
                    <a:bodyPr/>
                    <a:lstStyle/>
                    <a:p>
                      <a:endParaRPr lang="pl-PL"/>
                    </a:p>
                  </a:txBody>
                  <a:tcPr/>
                </a:tc>
              </a:tr>
              <a:tr h="4467159">
                <a:tc>
                  <a:txBody>
                    <a:bodyPr/>
                    <a:lstStyle/>
                    <a:p>
                      <a:pPr>
                        <a:lnSpc>
                          <a:spcPct val="115000"/>
                        </a:lnSpc>
                        <a:spcAft>
                          <a:spcPts val="0"/>
                        </a:spcAft>
                      </a:pPr>
                      <a:r>
                        <a:rPr lang="pl-PL" sz="1800">
                          <a:effectLst/>
                          <a:latin typeface="+mn-lt"/>
                          <a:ea typeface="Times New Roman" panose="02020603050405020304" pitchFamily="18" charset="0"/>
                          <a:cs typeface="Times New Roman" panose="02020603050405020304" pitchFamily="18" charset="0"/>
                        </a:rPr>
                        <a:t>OPERACJA ANGAŻUJE:</a:t>
                      </a:r>
                    </a:p>
                    <a:p>
                      <a:pPr marL="342900" lvl="0" indent="-342900">
                        <a:lnSpc>
                          <a:spcPct val="115000"/>
                        </a:lnSpc>
                        <a:spcAft>
                          <a:spcPts val="0"/>
                        </a:spcAft>
                        <a:buFont typeface="+mj-lt"/>
                        <a:buAutoNum type="arabicPeriod"/>
                      </a:pPr>
                      <a:r>
                        <a:rPr lang="pl-PL" sz="1800">
                          <a:effectLst/>
                          <a:latin typeface="+mn-lt"/>
                          <a:ea typeface="Times New Roman" panose="02020603050405020304" pitchFamily="18" charset="0"/>
                          <a:cs typeface="Times New Roman" panose="02020603050405020304" pitchFamily="18" charset="0"/>
                        </a:rPr>
                        <a:t>2 I WIĘCEJ PARTNERÓW</a:t>
                      </a:r>
                    </a:p>
                    <a:p>
                      <a:pPr marL="342900" lvl="0" indent="-342900">
                        <a:lnSpc>
                          <a:spcPct val="115000"/>
                        </a:lnSpc>
                        <a:spcAft>
                          <a:spcPts val="0"/>
                        </a:spcAft>
                        <a:buFont typeface="+mj-lt"/>
                        <a:buAutoNum type="arabicPeriod"/>
                      </a:pPr>
                      <a:r>
                        <a:rPr lang="pl-PL" sz="1800">
                          <a:effectLst/>
                          <a:latin typeface="+mn-lt"/>
                          <a:ea typeface="Times New Roman" panose="02020603050405020304" pitchFamily="18" charset="0"/>
                          <a:cs typeface="Times New Roman" panose="02020603050405020304" pitchFamily="18" charset="0"/>
                        </a:rPr>
                        <a:t>1 PARTNERA</a:t>
                      </a:r>
                    </a:p>
                    <a:p>
                      <a:pPr marL="342900" lvl="0" indent="-342900">
                        <a:lnSpc>
                          <a:spcPct val="115000"/>
                        </a:lnSpc>
                        <a:spcAft>
                          <a:spcPts val="0"/>
                        </a:spcAft>
                        <a:buFont typeface="+mj-lt"/>
                        <a:buAutoNum type="arabicPeriod"/>
                      </a:pPr>
                      <a:r>
                        <a:rPr lang="pl-PL" sz="1800">
                          <a:effectLst/>
                          <a:latin typeface="+mn-lt"/>
                          <a:ea typeface="Times New Roman" panose="02020603050405020304" pitchFamily="18" charset="0"/>
                          <a:cs typeface="Times New Roman" panose="02020603050405020304" pitchFamily="18" charset="0"/>
                        </a:rPr>
                        <a:t>NIE ANGAŻUJE PARTNERÓW</a:t>
                      </a:r>
                    </a:p>
                    <a:p>
                      <a:pPr>
                        <a:lnSpc>
                          <a:spcPct val="115000"/>
                        </a:lnSpc>
                        <a:spcAft>
                          <a:spcPts val="0"/>
                        </a:spcAft>
                      </a:pPr>
                      <a:r>
                        <a:rPr lang="pl-PL" sz="1800">
                          <a:effectLst/>
                          <a:latin typeface="+mn-lt"/>
                          <a:ea typeface="Times New Roman" panose="02020603050405020304" pitchFamily="18" charset="0"/>
                          <a:cs typeface="Times New Roman" panose="02020603050405020304" pitchFamily="18" charset="0"/>
                        </a:rPr>
                        <a:t>UDZIAŁ PARTERÓW ZOSTAŁ JASNO OKREŚLONY (UMOWA PARTNERSKA)</a:t>
                      </a:r>
                    </a:p>
                  </a:txBody>
                  <a:tcPr marL="68580" marR="68580" marT="0" marB="0" anchor="ctr"/>
                </a:tc>
                <a:tc>
                  <a:txBody>
                    <a:bodyPr/>
                    <a:lstStyle/>
                    <a:p>
                      <a:pPr algn="ctr">
                        <a:lnSpc>
                          <a:spcPct val="115000"/>
                        </a:lnSpc>
                        <a:spcAft>
                          <a:spcPts val="0"/>
                        </a:spcAft>
                      </a:pPr>
                      <a:r>
                        <a:rPr lang="pl-PL" sz="1800">
                          <a:effectLst/>
                          <a:latin typeface="+mn-lt"/>
                          <a:ea typeface="Times New Roman" panose="02020603050405020304" pitchFamily="18" charset="0"/>
                          <a:cs typeface="Times New Roman" panose="02020603050405020304" pitchFamily="18" charset="0"/>
                        </a:rPr>
                        <a:t>4</a:t>
                      </a:r>
                    </a:p>
                    <a:p>
                      <a:pPr algn="ctr">
                        <a:lnSpc>
                          <a:spcPct val="115000"/>
                        </a:lnSpc>
                        <a:spcAft>
                          <a:spcPts val="0"/>
                        </a:spcAft>
                      </a:pPr>
                      <a:r>
                        <a:rPr lang="pl-PL" sz="1800">
                          <a:effectLst/>
                          <a:latin typeface="+mn-lt"/>
                          <a:ea typeface="Times New Roman" panose="02020603050405020304" pitchFamily="18" charset="0"/>
                          <a:cs typeface="Times New Roman" panose="02020603050405020304" pitchFamily="18" charset="0"/>
                        </a:rPr>
                        <a:t>2</a:t>
                      </a:r>
                    </a:p>
                    <a:p>
                      <a:pPr algn="ctr">
                        <a:lnSpc>
                          <a:spcPct val="115000"/>
                        </a:lnSpc>
                        <a:spcAft>
                          <a:spcPts val="0"/>
                        </a:spcAft>
                      </a:pPr>
                      <a:r>
                        <a:rPr lang="pl-PL" sz="1800">
                          <a:effectLst/>
                          <a:latin typeface="+mn-lt"/>
                          <a:ea typeface="Times New Roman" panose="02020603050405020304" pitchFamily="18" charset="0"/>
                          <a:cs typeface="Times New Roman" panose="02020603050405020304" pitchFamily="18" charset="0"/>
                        </a:rPr>
                        <a:t>0</a:t>
                      </a:r>
                    </a:p>
                  </a:txBody>
                  <a:tcPr marL="68580" marR="68580" marT="0" marB="0" anchor="ctr"/>
                </a:tc>
                <a:tc>
                  <a:txBody>
                    <a:bodyPr/>
                    <a:lstStyle/>
                    <a:p>
                      <a:pPr algn="ctr">
                        <a:lnSpc>
                          <a:spcPct val="115000"/>
                        </a:lnSpc>
                        <a:spcAft>
                          <a:spcPts val="0"/>
                        </a:spcAft>
                      </a:pPr>
                      <a:r>
                        <a:rPr lang="pl-PL" sz="1800" dirty="0">
                          <a:effectLst/>
                          <a:latin typeface="+mn-lt"/>
                          <a:ea typeface="Times New Roman" panose="02020603050405020304" pitchFamily="18" charset="0"/>
                          <a:cs typeface="Times New Roman" panose="02020603050405020304" pitchFamily="18" charset="0"/>
                        </a:rPr>
                        <a:t>Udział parterów w realizacji projektu został jasno określony (umowa partnerska) </a:t>
                      </a:r>
                    </a:p>
                    <a:p>
                      <a:pPr algn="ctr">
                        <a:lnSpc>
                          <a:spcPct val="115000"/>
                        </a:lnSpc>
                        <a:spcAft>
                          <a:spcPts val="0"/>
                        </a:spcAft>
                      </a:pPr>
                      <a:r>
                        <a:rPr lang="pl-PL" sz="1800" dirty="0">
                          <a:effectLst/>
                          <a:latin typeface="+mn-lt"/>
                          <a:ea typeface="Times New Roman" panose="02020603050405020304" pitchFamily="18" charset="0"/>
                          <a:cs typeface="Times New Roman" panose="02020603050405020304" pitchFamily="18" charset="0"/>
                        </a:rPr>
                        <a:t>Kryterium weryfikowane na podstawie informacji zawartej w załączniku: „Opis zadania pod kątem spełniania lokalnych kryteriów wyboru operacji zapisanych w LSR” oraz na podstawie informacji zawartych we wniosku </a:t>
                      </a:r>
                      <a:br>
                        <a:rPr lang="pl-PL" sz="1800" dirty="0">
                          <a:effectLst/>
                          <a:latin typeface="+mn-lt"/>
                          <a:ea typeface="Times New Roman" panose="02020603050405020304" pitchFamily="18" charset="0"/>
                          <a:cs typeface="Times New Roman" panose="02020603050405020304" pitchFamily="18" charset="0"/>
                        </a:rPr>
                      </a:br>
                      <a:r>
                        <a:rPr lang="pl-PL" sz="1800" dirty="0">
                          <a:effectLst/>
                          <a:latin typeface="+mn-lt"/>
                          <a:ea typeface="Times New Roman" panose="02020603050405020304" pitchFamily="18" charset="0"/>
                          <a:cs typeface="Times New Roman" panose="02020603050405020304" pitchFamily="18" charset="0"/>
                        </a:rPr>
                        <a:t>i załącznikach. </a:t>
                      </a:r>
                      <a:br>
                        <a:rPr lang="pl-PL" sz="1800" dirty="0">
                          <a:effectLst/>
                          <a:latin typeface="+mn-lt"/>
                          <a:ea typeface="Times New Roman" panose="02020603050405020304" pitchFamily="18" charset="0"/>
                          <a:cs typeface="Times New Roman" panose="02020603050405020304" pitchFamily="18" charset="0"/>
                        </a:rPr>
                      </a:br>
                      <a:r>
                        <a:rPr lang="pl-PL" sz="1800" dirty="0">
                          <a:effectLst/>
                          <a:latin typeface="+mn-lt"/>
                          <a:ea typeface="Times New Roman" panose="02020603050405020304" pitchFamily="18" charset="0"/>
                          <a:cs typeface="Times New Roman" panose="02020603050405020304" pitchFamily="18" charset="0"/>
                        </a:rPr>
                        <a:t>4 pkt. – zaangażowanie 2 i więcej partnerów </a:t>
                      </a:r>
                      <a:br>
                        <a:rPr lang="pl-PL" sz="1800" dirty="0">
                          <a:effectLst/>
                          <a:latin typeface="+mn-lt"/>
                          <a:ea typeface="Times New Roman" panose="02020603050405020304" pitchFamily="18" charset="0"/>
                          <a:cs typeface="Times New Roman" panose="02020603050405020304" pitchFamily="18" charset="0"/>
                        </a:rPr>
                      </a:br>
                      <a:r>
                        <a:rPr lang="pl-PL" sz="1800" dirty="0">
                          <a:effectLst/>
                          <a:latin typeface="+mn-lt"/>
                          <a:ea typeface="Times New Roman" panose="02020603050405020304" pitchFamily="18" charset="0"/>
                          <a:cs typeface="Times New Roman" panose="02020603050405020304" pitchFamily="18" charset="0"/>
                        </a:rPr>
                        <a:t>2 pkt. – zaangażowanie 1 partnera</a:t>
                      </a:r>
                    </a:p>
                    <a:p>
                      <a:pPr algn="ctr">
                        <a:lnSpc>
                          <a:spcPct val="115000"/>
                        </a:lnSpc>
                        <a:spcAft>
                          <a:spcPts val="0"/>
                        </a:spcAft>
                      </a:pPr>
                      <a:r>
                        <a:rPr lang="pl-PL" sz="1800" dirty="0">
                          <a:effectLst/>
                          <a:latin typeface="+mn-lt"/>
                          <a:ea typeface="Times New Roman" panose="02020603050405020304" pitchFamily="18" charset="0"/>
                          <a:cs typeface="Times New Roman" panose="02020603050405020304" pitchFamily="18" charset="0"/>
                        </a:rPr>
                        <a:t>0 pkt. – brak partnera lub brak umów potwierdzających udział partnera</a:t>
                      </a:r>
                    </a:p>
                  </a:txBody>
                  <a:tcPr marL="68580" marR="68580" marT="0" marB="0" anchor="ctr"/>
                </a:tc>
              </a:tr>
            </a:tbl>
          </a:graphicData>
        </a:graphic>
      </p:graphicFrame>
    </p:spTree>
    <p:extLst>
      <p:ext uri="{BB962C8B-B14F-4D97-AF65-F5344CB8AC3E}">
        <p14:creationId xmlns:p14="http://schemas.microsoft.com/office/powerpoint/2010/main" val="185295128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a 4"/>
          <p:cNvGraphicFramePr>
            <a:graphicFrameLocks noGrp="1"/>
          </p:cNvGraphicFramePr>
          <p:nvPr>
            <p:extLst>
              <p:ext uri="{D42A27DB-BD31-4B8C-83A1-F6EECF244321}">
                <p14:modId xmlns:p14="http://schemas.microsoft.com/office/powerpoint/2010/main" val="987006144"/>
              </p:ext>
            </p:extLst>
          </p:nvPr>
        </p:nvGraphicFramePr>
        <p:xfrm>
          <a:off x="457200" y="404664"/>
          <a:ext cx="8229600" cy="6094303"/>
        </p:xfrm>
        <a:graphic>
          <a:graphicData uri="http://schemas.openxmlformats.org/drawingml/2006/table">
            <a:tbl>
              <a:tblPr firstRow="1" firstCol="1" lastRow="1" lastCol="1" bandRow="1" bandCol="1">
                <a:tableStyleId>{BC89EF96-8CEA-46FF-86C4-4CE0E7609802}</a:tableStyleId>
              </a:tblPr>
              <a:tblGrid>
                <a:gridCol w="1738536"/>
                <a:gridCol w="2508813"/>
                <a:gridCol w="3982251"/>
              </a:tblGrid>
              <a:tr h="411383">
                <a:tc gridSpan="2">
                  <a:txBody>
                    <a:bodyPr/>
                    <a:lstStyle/>
                    <a:p>
                      <a:pPr algn="ctr">
                        <a:spcAft>
                          <a:spcPts val="0"/>
                        </a:spcAft>
                      </a:pPr>
                      <a:r>
                        <a:rPr lang="pl-PL" sz="1600" dirty="0">
                          <a:effectLst/>
                        </a:rPr>
                        <a:t>Lokalne kryteria wyboru</a:t>
                      </a:r>
                      <a:endParaRPr lang="pl-PL" sz="1600" dirty="0">
                        <a:effectLst/>
                        <a:latin typeface="Times New Roman" panose="02020603050405020304" pitchFamily="18" charset="0"/>
                        <a:ea typeface="Times New Roman" panose="02020603050405020304" pitchFamily="18" charset="0"/>
                      </a:endParaRPr>
                    </a:p>
                  </a:txBody>
                  <a:tcPr marL="62512" marR="62512" marT="0" marB="0"/>
                </a:tc>
                <a:tc hMerge="1">
                  <a:txBody>
                    <a:bodyPr/>
                    <a:lstStyle/>
                    <a:p>
                      <a:endParaRPr lang="pl-PL"/>
                    </a:p>
                  </a:txBody>
                  <a:tcPr/>
                </a:tc>
                <a:tc rowSpan="2">
                  <a:txBody>
                    <a:bodyPr/>
                    <a:lstStyle/>
                    <a:p>
                      <a:pPr>
                        <a:spcAft>
                          <a:spcPts val="0"/>
                        </a:spcAft>
                      </a:pPr>
                      <a:r>
                        <a:rPr lang="pl-PL" sz="1600">
                          <a:effectLst/>
                        </a:rPr>
                        <a:t> Wyjaśnienie do kryterium </a:t>
                      </a:r>
                      <a:endParaRPr lang="pl-PL" sz="1600">
                        <a:effectLst/>
                        <a:latin typeface="Times New Roman" panose="02020603050405020304" pitchFamily="18" charset="0"/>
                        <a:ea typeface="Times New Roman" panose="02020603050405020304" pitchFamily="18" charset="0"/>
                      </a:endParaRPr>
                    </a:p>
                  </a:txBody>
                  <a:tcPr marL="62512" marR="62512" marT="0" marB="0"/>
                </a:tc>
              </a:tr>
              <a:tr h="635432">
                <a:tc>
                  <a:txBody>
                    <a:bodyPr/>
                    <a:lstStyle/>
                    <a:p>
                      <a:pPr>
                        <a:spcAft>
                          <a:spcPts val="0"/>
                        </a:spcAft>
                      </a:pPr>
                      <a:r>
                        <a:rPr lang="pl-PL" sz="1600">
                          <a:effectLst/>
                        </a:rPr>
                        <a:t>Nazwa kryterium</a:t>
                      </a:r>
                      <a:endParaRPr lang="pl-PL" sz="1600">
                        <a:effectLst/>
                        <a:latin typeface="Times New Roman" panose="02020603050405020304" pitchFamily="18" charset="0"/>
                        <a:ea typeface="Times New Roman" panose="02020603050405020304" pitchFamily="18" charset="0"/>
                      </a:endParaRPr>
                    </a:p>
                  </a:txBody>
                  <a:tcPr marL="62512" marR="62512" marT="0" marB="0"/>
                </a:tc>
                <a:tc>
                  <a:txBody>
                    <a:bodyPr/>
                    <a:lstStyle/>
                    <a:p>
                      <a:pPr>
                        <a:spcAft>
                          <a:spcPts val="0"/>
                        </a:spcAft>
                      </a:pPr>
                      <a:r>
                        <a:rPr lang="pl-PL" sz="1600" dirty="0">
                          <a:effectLst/>
                        </a:rPr>
                        <a:t>Punktacja</a:t>
                      </a:r>
                      <a:endParaRPr lang="pl-PL" sz="1600" dirty="0">
                        <a:effectLst/>
                        <a:latin typeface="Times New Roman" panose="02020603050405020304" pitchFamily="18" charset="0"/>
                        <a:ea typeface="Times New Roman" panose="02020603050405020304" pitchFamily="18" charset="0"/>
                      </a:endParaRPr>
                    </a:p>
                  </a:txBody>
                  <a:tcPr marL="62512" marR="62512" marT="0" marB="0"/>
                </a:tc>
                <a:tc vMerge="1">
                  <a:txBody>
                    <a:bodyPr/>
                    <a:lstStyle/>
                    <a:p>
                      <a:endParaRPr lang="pl-PL"/>
                    </a:p>
                  </a:txBody>
                  <a:tcPr/>
                </a:tc>
              </a:tr>
              <a:tr h="4527456">
                <a:tc>
                  <a:txBody>
                    <a:bodyPr/>
                    <a:lstStyle/>
                    <a:p>
                      <a:pPr>
                        <a:lnSpc>
                          <a:spcPct val="115000"/>
                        </a:lnSpc>
                        <a:spcAft>
                          <a:spcPts val="0"/>
                        </a:spcAft>
                      </a:pPr>
                      <a:r>
                        <a:rPr lang="pl-PL" sz="1600">
                          <a:effectLst/>
                          <a:latin typeface="+mn-lt"/>
                          <a:ea typeface="Times New Roman" panose="02020603050405020304" pitchFamily="18" charset="0"/>
                          <a:cs typeface="Tahoma" panose="020B0604030504040204" pitchFamily="34" charset="0"/>
                        </a:rPr>
                        <a:t>UDZIAŁ W OPERACJI OSÓB </a:t>
                      </a:r>
                      <a:br>
                        <a:rPr lang="pl-PL" sz="1600">
                          <a:effectLst/>
                          <a:latin typeface="+mn-lt"/>
                          <a:ea typeface="Times New Roman" panose="02020603050405020304" pitchFamily="18" charset="0"/>
                          <a:cs typeface="Tahoma" panose="020B0604030504040204" pitchFamily="34" charset="0"/>
                        </a:rPr>
                      </a:br>
                      <a:r>
                        <a:rPr lang="pl-PL" sz="1600">
                          <a:effectLst/>
                          <a:latin typeface="+mn-lt"/>
                          <a:ea typeface="Times New Roman" panose="02020603050405020304" pitchFamily="18" charset="0"/>
                          <a:cs typeface="Tahoma" panose="020B0604030504040204" pitchFamily="34" charset="0"/>
                        </a:rPr>
                        <a:t>Z GRUP DEFAWORYZOWANYCH</a:t>
                      </a:r>
                      <a:r>
                        <a:rPr lang="pl-PL" sz="1600">
                          <a:effectLst/>
                          <a:latin typeface="+mn-lt"/>
                          <a:ea typeface="Times New Roman" panose="02020603050405020304" pitchFamily="18" charset="0"/>
                          <a:cs typeface="Calibri" panose="020F0502020204030204" pitchFamily="34" charset="0"/>
                        </a:rPr>
                        <a:t> </a:t>
                      </a:r>
                      <a:endParaRPr lang="pl-PL" sz="1600">
                        <a:effectLst/>
                        <a:latin typeface="+mn-lt"/>
                        <a:ea typeface="Times New Roman" panose="02020603050405020304" pitchFamily="18" charset="0"/>
                        <a:cs typeface="Times New Roman" panose="02020603050405020304" pitchFamily="18" charset="0"/>
                      </a:endParaRPr>
                    </a:p>
                    <a:p>
                      <a:pPr>
                        <a:lnSpc>
                          <a:spcPct val="115000"/>
                        </a:lnSpc>
                        <a:spcAft>
                          <a:spcPts val="0"/>
                        </a:spcAft>
                      </a:pPr>
                      <a:r>
                        <a:rPr lang="pl-PL" sz="1600">
                          <a:effectLst/>
                          <a:latin typeface="+mn-lt"/>
                          <a:ea typeface="Times New Roman" panose="02020603050405020304" pitchFamily="18" charset="0"/>
                          <a:cs typeface="Times New Roman" panose="02020603050405020304" pitchFamily="18" charset="0"/>
                        </a:rPr>
                        <a:t> </a:t>
                      </a:r>
                    </a:p>
                  </a:txBody>
                  <a:tcPr marL="68580" marR="68580" marT="0" marB="0" anchor="ctr"/>
                </a:tc>
                <a:tc>
                  <a:txBody>
                    <a:bodyPr/>
                    <a:lstStyle/>
                    <a:p>
                      <a:pPr algn="ctr">
                        <a:lnSpc>
                          <a:spcPct val="115000"/>
                        </a:lnSpc>
                        <a:spcAft>
                          <a:spcPts val="1000"/>
                        </a:spcAft>
                      </a:pPr>
                      <a:r>
                        <a:rPr lang="pl-PL" sz="1600">
                          <a:effectLst/>
                          <a:latin typeface="+mn-lt"/>
                          <a:ea typeface="Times New Roman" panose="02020603050405020304" pitchFamily="18" charset="0"/>
                          <a:cs typeface="Times New Roman" panose="02020603050405020304" pitchFamily="18" charset="0"/>
                        </a:rPr>
                        <a:t>3</a:t>
                      </a:r>
                    </a:p>
                    <a:p>
                      <a:pPr algn="ctr">
                        <a:lnSpc>
                          <a:spcPct val="115000"/>
                        </a:lnSpc>
                        <a:spcAft>
                          <a:spcPts val="1000"/>
                        </a:spcAft>
                      </a:pPr>
                      <a:r>
                        <a:rPr lang="pl-PL" sz="1600">
                          <a:effectLst/>
                          <a:latin typeface="+mn-lt"/>
                          <a:ea typeface="Times New Roman" panose="02020603050405020304" pitchFamily="18" charset="0"/>
                          <a:cs typeface="Times New Roman" panose="02020603050405020304" pitchFamily="18" charset="0"/>
                        </a:rPr>
                        <a:t>0</a:t>
                      </a:r>
                    </a:p>
                  </a:txBody>
                  <a:tcPr marL="68580" marR="68580" marT="0" marB="0" anchor="ctr"/>
                </a:tc>
                <a:tc>
                  <a:txBody>
                    <a:bodyPr/>
                    <a:lstStyle/>
                    <a:p>
                      <a:pPr algn="ctr">
                        <a:lnSpc>
                          <a:spcPct val="115000"/>
                        </a:lnSpc>
                        <a:spcAft>
                          <a:spcPts val="0"/>
                        </a:spcAft>
                      </a:pPr>
                      <a:r>
                        <a:rPr lang="pl-PL" sz="1600" dirty="0">
                          <a:effectLst/>
                          <a:latin typeface="+mn-lt"/>
                          <a:ea typeface="Times New Roman" panose="02020603050405020304" pitchFamily="18" charset="0"/>
                          <a:cs typeface="Times New Roman" panose="02020603050405020304" pitchFamily="18" charset="0"/>
                        </a:rPr>
                        <a:t>Preferuje operacje angażujące do realizacji przedstawicieli z grup </a:t>
                      </a:r>
                      <a:r>
                        <a:rPr lang="pl-PL" sz="1600" dirty="0" err="1">
                          <a:effectLst/>
                          <a:latin typeface="+mn-lt"/>
                          <a:ea typeface="Times New Roman" panose="02020603050405020304" pitchFamily="18" charset="0"/>
                          <a:cs typeface="Times New Roman" panose="02020603050405020304" pitchFamily="18" charset="0"/>
                        </a:rPr>
                        <a:t>defaworyzowanych</a:t>
                      </a:r>
                      <a:r>
                        <a:rPr lang="pl-PL" sz="1600" dirty="0">
                          <a:effectLst/>
                          <a:latin typeface="+mn-lt"/>
                          <a:ea typeface="Times New Roman" panose="02020603050405020304" pitchFamily="18" charset="0"/>
                          <a:cs typeface="Times New Roman" panose="02020603050405020304" pitchFamily="18" charset="0"/>
                        </a:rPr>
                        <a:t>, lub przewiduje ich jako odbiorców operacji.  (Do grupy </a:t>
                      </a:r>
                      <a:r>
                        <a:rPr lang="pl-PL" sz="1600" dirty="0" err="1">
                          <a:effectLst/>
                          <a:latin typeface="+mn-lt"/>
                          <a:ea typeface="Times New Roman" panose="02020603050405020304" pitchFamily="18" charset="0"/>
                          <a:cs typeface="Times New Roman" panose="02020603050405020304" pitchFamily="18" charset="0"/>
                        </a:rPr>
                        <a:t>defaworyzowanej</a:t>
                      </a:r>
                      <a:r>
                        <a:rPr lang="pl-PL" sz="1600" dirty="0">
                          <a:effectLst/>
                          <a:latin typeface="+mn-lt"/>
                          <a:ea typeface="Times New Roman" panose="02020603050405020304" pitchFamily="18" charset="0"/>
                          <a:cs typeface="Times New Roman" panose="02020603050405020304" pitchFamily="18" charset="0"/>
                        </a:rPr>
                        <a:t> wg LSR zaliczamy: Osoby bezrobotne,  Osoby do 25 roku życia - osoby młode wkraczające na rynek pracy/ Osoby pow. 50 roku życia/ Osoby korzystające z pomocy społecznej z powodu ubóstwa) Kryterium weryfikowane na podstawie informacji zawartej w załączniku: „Opis zadania pod kątem spełniania lokalnych kryteriów wyboru operacji zapisanych w LSR” oraz na podstawie informacji zawartych we wniosku i załącznikach. </a:t>
                      </a:r>
                      <a:br>
                        <a:rPr lang="pl-PL" sz="1600" dirty="0">
                          <a:effectLst/>
                          <a:latin typeface="+mn-lt"/>
                          <a:ea typeface="Times New Roman" panose="02020603050405020304" pitchFamily="18" charset="0"/>
                          <a:cs typeface="Times New Roman" panose="02020603050405020304" pitchFamily="18" charset="0"/>
                        </a:rPr>
                      </a:br>
                      <a:r>
                        <a:rPr lang="pl-PL" sz="1600" dirty="0">
                          <a:effectLst/>
                          <a:latin typeface="+mn-lt"/>
                          <a:ea typeface="Times New Roman" panose="02020603050405020304" pitchFamily="18" charset="0"/>
                          <a:cs typeface="Times New Roman" panose="02020603050405020304" pitchFamily="18" charset="0"/>
                        </a:rPr>
                        <a:t>3 pkt. - kryterium spełnione / 0 pkt. - kryterium niespełnione</a:t>
                      </a:r>
                    </a:p>
                    <a:p>
                      <a:pPr algn="ctr">
                        <a:lnSpc>
                          <a:spcPct val="115000"/>
                        </a:lnSpc>
                        <a:spcAft>
                          <a:spcPts val="0"/>
                        </a:spcAft>
                      </a:pPr>
                      <a:r>
                        <a:rPr lang="pl-PL" sz="1600" dirty="0">
                          <a:effectLst/>
                          <a:latin typeface="+mn-lt"/>
                          <a:ea typeface="Times New Roman" panose="02020603050405020304" pitchFamily="18" charset="0"/>
                          <a:cs typeface="Times New Roman" panose="02020603050405020304" pitchFamily="18" charset="0"/>
                        </a:rPr>
                        <a:t> </a:t>
                      </a:r>
                    </a:p>
                  </a:txBody>
                  <a:tcPr marL="68580" marR="68580" marT="0" marB="0" anchor="ctr"/>
                </a:tc>
              </a:tr>
            </a:tbl>
          </a:graphicData>
        </a:graphic>
      </p:graphicFrame>
    </p:spTree>
    <p:extLst>
      <p:ext uri="{BB962C8B-B14F-4D97-AF65-F5344CB8AC3E}">
        <p14:creationId xmlns:p14="http://schemas.microsoft.com/office/powerpoint/2010/main" val="373060125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a 4"/>
          <p:cNvGraphicFramePr>
            <a:graphicFrameLocks noGrp="1"/>
          </p:cNvGraphicFramePr>
          <p:nvPr>
            <p:extLst>
              <p:ext uri="{D42A27DB-BD31-4B8C-83A1-F6EECF244321}">
                <p14:modId xmlns:p14="http://schemas.microsoft.com/office/powerpoint/2010/main" val="622839726"/>
              </p:ext>
            </p:extLst>
          </p:nvPr>
        </p:nvGraphicFramePr>
        <p:xfrm>
          <a:off x="467544" y="332656"/>
          <a:ext cx="8229601" cy="6274826"/>
        </p:xfrm>
        <a:graphic>
          <a:graphicData uri="http://schemas.openxmlformats.org/drawingml/2006/table">
            <a:tbl>
              <a:tblPr firstRow="1" firstCol="1" lastRow="1" lastCol="1" bandRow="1" bandCol="1">
                <a:tableStyleId>{BC89EF96-8CEA-46FF-86C4-4CE0E7609802}</a:tableStyleId>
              </a:tblPr>
              <a:tblGrid>
                <a:gridCol w="2016224"/>
                <a:gridCol w="2231126"/>
                <a:gridCol w="3982251"/>
              </a:tblGrid>
              <a:tr h="315727">
                <a:tc gridSpan="2">
                  <a:txBody>
                    <a:bodyPr/>
                    <a:lstStyle/>
                    <a:p>
                      <a:pPr algn="ctr">
                        <a:spcAft>
                          <a:spcPts val="0"/>
                        </a:spcAft>
                      </a:pPr>
                      <a:r>
                        <a:rPr lang="pl-PL" sz="1600" dirty="0">
                          <a:effectLst/>
                        </a:rPr>
                        <a:t>Lokalne kryteria wyboru</a:t>
                      </a:r>
                      <a:endParaRPr lang="pl-PL" sz="1600" dirty="0">
                        <a:effectLst/>
                        <a:latin typeface="Times New Roman" panose="02020603050405020304" pitchFamily="18" charset="0"/>
                        <a:ea typeface="Times New Roman" panose="02020603050405020304" pitchFamily="18" charset="0"/>
                      </a:endParaRPr>
                    </a:p>
                  </a:txBody>
                  <a:tcPr marL="62512" marR="62512" marT="0" marB="0"/>
                </a:tc>
                <a:tc hMerge="1">
                  <a:txBody>
                    <a:bodyPr/>
                    <a:lstStyle/>
                    <a:p>
                      <a:endParaRPr lang="pl-PL"/>
                    </a:p>
                  </a:txBody>
                  <a:tcPr/>
                </a:tc>
                <a:tc rowSpan="2">
                  <a:txBody>
                    <a:bodyPr/>
                    <a:lstStyle/>
                    <a:p>
                      <a:pPr>
                        <a:spcAft>
                          <a:spcPts val="0"/>
                        </a:spcAft>
                      </a:pPr>
                      <a:r>
                        <a:rPr lang="pl-PL" sz="1600" dirty="0">
                          <a:effectLst/>
                        </a:rPr>
                        <a:t> Wyjaśnienie do kryterium </a:t>
                      </a:r>
                      <a:endParaRPr lang="pl-PL" sz="1600" dirty="0">
                        <a:effectLst/>
                        <a:latin typeface="Times New Roman" panose="02020603050405020304" pitchFamily="18" charset="0"/>
                        <a:ea typeface="Times New Roman" panose="02020603050405020304" pitchFamily="18" charset="0"/>
                      </a:endParaRPr>
                    </a:p>
                  </a:txBody>
                  <a:tcPr marL="62512" marR="62512" marT="0" marB="0"/>
                </a:tc>
              </a:tr>
              <a:tr h="315727">
                <a:tc>
                  <a:txBody>
                    <a:bodyPr/>
                    <a:lstStyle/>
                    <a:p>
                      <a:pPr>
                        <a:spcAft>
                          <a:spcPts val="0"/>
                        </a:spcAft>
                      </a:pPr>
                      <a:r>
                        <a:rPr lang="pl-PL" sz="1600">
                          <a:effectLst/>
                        </a:rPr>
                        <a:t>Nazwa kryterium</a:t>
                      </a:r>
                      <a:endParaRPr lang="pl-PL" sz="1600">
                        <a:effectLst/>
                        <a:latin typeface="Times New Roman" panose="02020603050405020304" pitchFamily="18" charset="0"/>
                        <a:ea typeface="Times New Roman" panose="02020603050405020304" pitchFamily="18" charset="0"/>
                      </a:endParaRPr>
                    </a:p>
                  </a:txBody>
                  <a:tcPr marL="62512" marR="62512" marT="0" marB="0"/>
                </a:tc>
                <a:tc>
                  <a:txBody>
                    <a:bodyPr/>
                    <a:lstStyle/>
                    <a:p>
                      <a:pPr>
                        <a:spcAft>
                          <a:spcPts val="0"/>
                        </a:spcAft>
                      </a:pPr>
                      <a:r>
                        <a:rPr lang="pl-PL" sz="1600">
                          <a:effectLst/>
                        </a:rPr>
                        <a:t>Punktacja</a:t>
                      </a:r>
                      <a:endParaRPr lang="pl-PL" sz="1600">
                        <a:effectLst/>
                        <a:latin typeface="Times New Roman" panose="02020603050405020304" pitchFamily="18" charset="0"/>
                        <a:ea typeface="Times New Roman" panose="02020603050405020304" pitchFamily="18" charset="0"/>
                      </a:endParaRPr>
                    </a:p>
                  </a:txBody>
                  <a:tcPr marL="62512" marR="62512" marT="0" marB="0"/>
                </a:tc>
                <a:tc vMerge="1">
                  <a:txBody>
                    <a:bodyPr/>
                    <a:lstStyle/>
                    <a:p>
                      <a:endParaRPr lang="pl-PL"/>
                    </a:p>
                  </a:txBody>
                  <a:tcPr/>
                </a:tc>
              </a:tr>
              <a:tr h="3473001">
                <a:tc>
                  <a:txBody>
                    <a:bodyPr/>
                    <a:lstStyle/>
                    <a:p>
                      <a:pPr>
                        <a:lnSpc>
                          <a:spcPct val="115000"/>
                        </a:lnSpc>
                        <a:spcAft>
                          <a:spcPts val="0"/>
                        </a:spcAft>
                      </a:pPr>
                      <a:r>
                        <a:rPr lang="pl-PL" sz="1400">
                          <a:effectLst/>
                          <a:latin typeface="+mn-lt"/>
                          <a:ea typeface="Times New Roman" panose="02020603050405020304" pitchFamily="18" charset="0"/>
                          <a:cs typeface="Times New Roman" panose="02020603050405020304" pitchFamily="18" charset="0"/>
                        </a:rPr>
                        <a:t>WNIOSKODAWCA SKORZYSTAŁ  JUŻ Z DOFINANSOWANIA W RAMACH GRANTÓW LGD W OKRESIE PROGRAMOWANIA PROW 2014-2020</a:t>
                      </a:r>
                    </a:p>
                  </a:txBody>
                  <a:tcPr marL="68580" marR="68580" marT="0" marB="0" anchor="ctr"/>
                </a:tc>
                <a:tc>
                  <a:txBody>
                    <a:bodyPr/>
                    <a:lstStyle/>
                    <a:p>
                      <a:pPr algn="ctr">
                        <a:lnSpc>
                          <a:spcPct val="115000"/>
                        </a:lnSpc>
                        <a:spcAft>
                          <a:spcPts val="0"/>
                        </a:spcAft>
                      </a:pPr>
                      <a:r>
                        <a:rPr lang="pl-PL" sz="1400">
                          <a:effectLst/>
                          <a:latin typeface="+mn-lt"/>
                          <a:ea typeface="Times New Roman" panose="02020603050405020304" pitchFamily="18" charset="0"/>
                          <a:cs typeface="Times New Roman" panose="02020603050405020304" pitchFamily="18" charset="0"/>
                        </a:rPr>
                        <a:t>Nie – 3</a:t>
                      </a:r>
                    </a:p>
                    <a:p>
                      <a:pPr algn="ctr">
                        <a:lnSpc>
                          <a:spcPct val="115000"/>
                        </a:lnSpc>
                        <a:spcAft>
                          <a:spcPts val="0"/>
                        </a:spcAft>
                      </a:pPr>
                      <a:r>
                        <a:rPr lang="pl-PL" sz="1400">
                          <a:effectLst/>
                          <a:latin typeface="+mn-lt"/>
                          <a:ea typeface="Times New Roman" panose="02020603050405020304" pitchFamily="18" charset="0"/>
                          <a:cs typeface="Times New Roman" panose="02020603050405020304" pitchFamily="18" charset="0"/>
                        </a:rPr>
                        <a:t>Tak – 0</a:t>
                      </a:r>
                    </a:p>
                    <a:p>
                      <a:pPr algn="ctr">
                        <a:lnSpc>
                          <a:spcPct val="115000"/>
                        </a:lnSpc>
                        <a:spcAft>
                          <a:spcPts val="0"/>
                        </a:spcAft>
                      </a:pPr>
                      <a:r>
                        <a:rPr lang="pl-PL" sz="1400">
                          <a:effectLst/>
                          <a:latin typeface="+mn-lt"/>
                          <a:ea typeface="Times New Roman" panose="02020603050405020304" pitchFamily="18" charset="0"/>
                          <a:cs typeface="Times New Roman" panose="02020603050405020304" pitchFamily="18" charset="0"/>
                        </a:rPr>
                        <a:t> </a:t>
                      </a:r>
                    </a:p>
                  </a:txBody>
                  <a:tcPr marL="68580" marR="68580" marT="0" marB="0" anchor="ctr"/>
                </a:tc>
                <a:tc>
                  <a:txBody>
                    <a:bodyPr/>
                    <a:lstStyle/>
                    <a:p>
                      <a:pPr algn="ctr">
                        <a:lnSpc>
                          <a:spcPct val="115000"/>
                        </a:lnSpc>
                        <a:spcAft>
                          <a:spcPts val="0"/>
                        </a:spcAft>
                      </a:pPr>
                      <a:r>
                        <a:rPr lang="pl-PL" sz="1400" dirty="0">
                          <a:effectLst/>
                          <a:latin typeface="+mn-lt"/>
                          <a:ea typeface="Times New Roman" panose="02020603050405020304" pitchFamily="18" charset="0"/>
                          <a:cs typeface="Times New Roman" panose="02020603050405020304" pitchFamily="18" charset="0"/>
                        </a:rPr>
                        <a:t> </a:t>
                      </a:r>
                    </a:p>
                    <a:p>
                      <a:pPr algn="ctr">
                        <a:lnSpc>
                          <a:spcPct val="115000"/>
                        </a:lnSpc>
                        <a:spcAft>
                          <a:spcPts val="0"/>
                        </a:spcAft>
                      </a:pPr>
                      <a:r>
                        <a:rPr lang="pl-PL" sz="1400" dirty="0">
                          <a:effectLst/>
                          <a:latin typeface="+mn-lt"/>
                          <a:ea typeface="Times New Roman" panose="02020603050405020304" pitchFamily="18" charset="0"/>
                          <a:cs typeface="Times New Roman" panose="02020603050405020304" pitchFamily="18" charset="0"/>
                        </a:rPr>
                        <a:t>Preferuje operacje, które będą realizowane przez nowych Wnioskodawców w jednym okresie programowania, aby dać możliwość skorzystania z dofinansowania różnym podmiotom starającym się o wsparcie na obszarze LGD. Kryterium weryfikowane na podstawie informacji zawartej w załączniku: „Opis zadania pod kątem spełniania lokalnych kryteriów wyboru operacji zapisanych w LSR” oraz na podstawie informacji zawartych </a:t>
                      </a:r>
                      <a:br>
                        <a:rPr lang="pl-PL" sz="1400" dirty="0">
                          <a:effectLst/>
                          <a:latin typeface="+mn-lt"/>
                          <a:ea typeface="Times New Roman" panose="02020603050405020304" pitchFamily="18" charset="0"/>
                          <a:cs typeface="Times New Roman" panose="02020603050405020304" pitchFamily="18" charset="0"/>
                        </a:rPr>
                      </a:br>
                      <a:r>
                        <a:rPr lang="pl-PL" sz="1400" dirty="0">
                          <a:effectLst/>
                          <a:latin typeface="+mn-lt"/>
                          <a:ea typeface="Times New Roman" panose="02020603050405020304" pitchFamily="18" charset="0"/>
                          <a:cs typeface="Times New Roman" panose="02020603050405020304" pitchFamily="18" charset="0"/>
                        </a:rPr>
                        <a:t>we wniosku i załącznikach. </a:t>
                      </a:r>
                      <a:br>
                        <a:rPr lang="pl-PL" sz="1400" dirty="0">
                          <a:effectLst/>
                          <a:latin typeface="+mn-lt"/>
                          <a:ea typeface="Times New Roman" panose="02020603050405020304" pitchFamily="18" charset="0"/>
                          <a:cs typeface="Times New Roman" panose="02020603050405020304" pitchFamily="18" charset="0"/>
                        </a:rPr>
                      </a:br>
                      <a:r>
                        <a:rPr lang="pl-PL" sz="1400" dirty="0">
                          <a:effectLst/>
                          <a:latin typeface="+mn-lt"/>
                          <a:ea typeface="Times New Roman" panose="02020603050405020304" pitchFamily="18" charset="0"/>
                          <a:cs typeface="Times New Roman" panose="02020603050405020304" pitchFamily="18" charset="0"/>
                        </a:rPr>
                        <a:t>3 pkt. - kryterium spełnione – wnioskodawca nie skorzystał z pomocy (nie został wybrany do dofinansowania </a:t>
                      </a:r>
                      <a:br>
                        <a:rPr lang="pl-PL" sz="1400" dirty="0">
                          <a:effectLst/>
                          <a:latin typeface="+mn-lt"/>
                          <a:ea typeface="Times New Roman" panose="02020603050405020304" pitchFamily="18" charset="0"/>
                          <a:cs typeface="Times New Roman" panose="02020603050405020304" pitchFamily="18" charset="0"/>
                        </a:rPr>
                      </a:br>
                      <a:r>
                        <a:rPr lang="pl-PL" sz="1400" dirty="0">
                          <a:effectLst/>
                          <a:latin typeface="+mn-lt"/>
                          <a:ea typeface="Times New Roman" panose="02020603050405020304" pitchFamily="18" charset="0"/>
                          <a:cs typeface="Times New Roman" panose="02020603050405020304" pitchFamily="18" charset="0"/>
                        </a:rPr>
                        <a:t>w ramach wcześniejszego naboru, nie ma aktualnie podpisanej umowy na realizację grantu, nie otrzymał środków w ramach działania w obecnym okresie programowania)</a:t>
                      </a:r>
                      <a:br>
                        <a:rPr lang="pl-PL" sz="1400" dirty="0">
                          <a:effectLst/>
                          <a:latin typeface="+mn-lt"/>
                          <a:ea typeface="Times New Roman" panose="02020603050405020304" pitchFamily="18" charset="0"/>
                          <a:cs typeface="Times New Roman" panose="02020603050405020304" pitchFamily="18" charset="0"/>
                        </a:rPr>
                      </a:br>
                      <a:r>
                        <a:rPr lang="pl-PL" sz="1400" dirty="0">
                          <a:effectLst/>
                          <a:latin typeface="+mn-lt"/>
                          <a:ea typeface="Times New Roman" panose="02020603050405020304" pitchFamily="18" charset="0"/>
                          <a:cs typeface="Times New Roman" panose="02020603050405020304" pitchFamily="18" charset="0"/>
                        </a:rPr>
                        <a:t>0 pkt. – wnioskodawca skorzystał z pomocy (został wybrany do dofinansowania w ramach wcześniejszego naboru, ma aktualnie podpisaną umowę na realizację grantu lub otrzymał środki w ramach działania)</a:t>
                      </a:r>
                    </a:p>
                  </a:txBody>
                  <a:tcPr marL="68580" marR="68580" marT="0" marB="0" anchor="ctr"/>
                </a:tc>
              </a:tr>
            </a:tbl>
          </a:graphicData>
        </a:graphic>
      </p:graphicFrame>
    </p:spTree>
    <p:extLst>
      <p:ext uri="{BB962C8B-B14F-4D97-AF65-F5344CB8AC3E}">
        <p14:creationId xmlns:p14="http://schemas.microsoft.com/office/powerpoint/2010/main" val="289800055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a 4"/>
          <p:cNvGraphicFramePr>
            <a:graphicFrameLocks noGrp="1"/>
          </p:cNvGraphicFramePr>
          <p:nvPr>
            <p:extLst>
              <p:ext uri="{D42A27DB-BD31-4B8C-83A1-F6EECF244321}">
                <p14:modId xmlns:p14="http://schemas.microsoft.com/office/powerpoint/2010/main" val="3190887381"/>
              </p:ext>
            </p:extLst>
          </p:nvPr>
        </p:nvGraphicFramePr>
        <p:xfrm>
          <a:off x="467544" y="332656"/>
          <a:ext cx="8229601" cy="5678942"/>
        </p:xfrm>
        <a:graphic>
          <a:graphicData uri="http://schemas.openxmlformats.org/drawingml/2006/table">
            <a:tbl>
              <a:tblPr firstRow="1" firstCol="1" lastRow="1" lastCol="1" bandRow="1" bandCol="1">
                <a:tableStyleId>{BC89EF96-8CEA-46FF-86C4-4CE0E7609802}</a:tableStyleId>
              </a:tblPr>
              <a:tblGrid>
                <a:gridCol w="1944216"/>
                <a:gridCol w="2303134"/>
                <a:gridCol w="3982251"/>
              </a:tblGrid>
              <a:tr h="315727">
                <a:tc gridSpan="2">
                  <a:txBody>
                    <a:bodyPr/>
                    <a:lstStyle/>
                    <a:p>
                      <a:pPr algn="ctr">
                        <a:spcAft>
                          <a:spcPts val="0"/>
                        </a:spcAft>
                      </a:pPr>
                      <a:r>
                        <a:rPr lang="pl-PL" sz="1600" dirty="0">
                          <a:effectLst/>
                        </a:rPr>
                        <a:t>Lokalne kryteria wyboru</a:t>
                      </a:r>
                      <a:endParaRPr lang="pl-PL" sz="1600" dirty="0">
                        <a:effectLst/>
                        <a:latin typeface="Times New Roman" panose="02020603050405020304" pitchFamily="18" charset="0"/>
                        <a:ea typeface="Times New Roman" panose="02020603050405020304" pitchFamily="18" charset="0"/>
                      </a:endParaRPr>
                    </a:p>
                  </a:txBody>
                  <a:tcPr marL="62512" marR="62512" marT="0" marB="0"/>
                </a:tc>
                <a:tc hMerge="1">
                  <a:txBody>
                    <a:bodyPr/>
                    <a:lstStyle/>
                    <a:p>
                      <a:endParaRPr lang="pl-PL"/>
                    </a:p>
                  </a:txBody>
                  <a:tcPr/>
                </a:tc>
                <a:tc rowSpan="2">
                  <a:txBody>
                    <a:bodyPr/>
                    <a:lstStyle/>
                    <a:p>
                      <a:pPr>
                        <a:spcAft>
                          <a:spcPts val="0"/>
                        </a:spcAft>
                      </a:pPr>
                      <a:r>
                        <a:rPr lang="pl-PL" sz="1600" dirty="0">
                          <a:effectLst/>
                        </a:rPr>
                        <a:t> Wyjaśnienie do kryterium </a:t>
                      </a:r>
                      <a:endParaRPr lang="pl-PL" sz="1600" dirty="0">
                        <a:effectLst/>
                        <a:latin typeface="Times New Roman" panose="02020603050405020304" pitchFamily="18" charset="0"/>
                        <a:ea typeface="Times New Roman" panose="02020603050405020304" pitchFamily="18" charset="0"/>
                      </a:endParaRPr>
                    </a:p>
                  </a:txBody>
                  <a:tcPr marL="62512" marR="62512" marT="0" marB="0"/>
                </a:tc>
              </a:tr>
              <a:tr h="315727">
                <a:tc>
                  <a:txBody>
                    <a:bodyPr/>
                    <a:lstStyle/>
                    <a:p>
                      <a:pPr>
                        <a:spcAft>
                          <a:spcPts val="0"/>
                        </a:spcAft>
                      </a:pPr>
                      <a:r>
                        <a:rPr lang="pl-PL" sz="1600">
                          <a:effectLst/>
                        </a:rPr>
                        <a:t>Nazwa kryterium</a:t>
                      </a:r>
                      <a:endParaRPr lang="pl-PL" sz="1600">
                        <a:effectLst/>
                        <a:latin typeface="Times New Roman" panose="02020603050405020304" pitchFamily="18" charset="0"/>
                        <a:ea typeface="Times New Roman" panose="02020603050405020304" pitchFamily="18" charset="0"/>
                      </a:endParaRPr>
                    </a:p>
                  </a:txBody>
                  <a:tcPr marL="62512" marR="62512" marT="0" marB="0"/>
                </a:tc>
                <a:tc>
                  <a:txBody>
                    <a:bodyPr/>
                    <a:lstStyle/>
                    <a:p>
                      <a:pPr>
                        <a:spcAft>
                          <a:spcPts val="0"/>
                        </a:spcAft>
                      </a:pPr>
                      <a:r>
                        <a:rPr lang="pl-PL" sz="1600">
                          <a:effectLst/>
                        </a:rPr>
                        <a:t>Punktacja</a:t>
                      </a:r>
                      <a:endParaRPr lang="pl-PL" sz="1600">
                        <a:effectLst/>
                        <a:latin typeface="Times New Roman" panose="02020603050405020304" pitchFamily="18" charset="0"/>
                        <a:ea typeface="Times New Roman" panose="02020603050405020304" pitchFamily="18" charset="0"/>
                      </a:endParaRPr>
                    </a:p>
                  </a:txBody>
                  <a:tcPr marL="62512" marR="62512" marT="0" marB="0"/>
                </a:tc>
                <a:tc vMerge="1">
                  <a:txBody>
                    <a:bodyPr/>
                    <a:lstStyle/>
                    <a:p>
                      <a:endParaRPr lang="pl-PL"/>
                    </a:p>
                  </a:txBody>
                  <a:tcPr/>
                </a:tc>
              </a:tr>
              <a:tr h="3473001">
                <a:tc>
                  <a:txBody>
                    <a:bodyPr/>
                    <a:lstStyle/>
                    <a:p>
                      <a:pPr>
                        <a:lnSpc>
                          <a:spcPct val="115000"/>
                        </a:lnSpc>
                        <a:spcAft>
                          <a:spcPts val="0"/>
                        </a:spcAft>
                      </a:pPr>
                      <a:r>
                        <a:rPr lang="pl-PL" sz="1600" dirty="0">
                          <a:effectLst/>
                          <a:latin typeface="+mn-lt"/>
                          <a:ea typeface="Times New Roman" panose="02020603050405020304" pitchFamily="18" charset="0"/>
                          <a:cs typeface="Times New Roman" panose="02020603050405020304" pitchFamily="18" charset="0"/>
                        </a:rPr>
                        <a:t>WNIOSKODAWCA WYKORZYSTUJE LOKALNE </a:t>
                      </a:r>
                      <a:r>
                        <a:rPr lang="pl-PL" sz="1600" dirty="0" smtClean="0">
                          <a:effectLst/>
                          <a:latin typeface="+mn-lt"/>
                          <a:ea typeface="Times New Roman" panose="02020603050405020304" pitchFamily="18" charset="0"/>
                          <a:cs typeface="Times New Roman" panose="02020603050405020304" pitchFamily="18" charset="0"/>
                        </a:rPr>
                        <a:t>ZASOBY:</a:t>
                      </a:r>
                    </a:p>
                    <a:p>
                      <a:pPr marL="342900" indent="-342900">
                        <a:lnSpc>
                          <a:spcPct val="115000"/>
                        </a:lnSpc>
                        <a:spcAft>
                          <a:spcPts val="0"/>
                        </a:spcAft>
                        <a:buAutoNum type="arabicPeriod"/>
                      </a:pPr>
                      <a:r>
                        <a:rPr lang="pl-PL" sz="1600" dirty="0" smtClean="0">
                          <a:effectLst/>
                          <a:latin typeface="+mn-lt"/>
                          <a:ea typeface="Times New Roman" panose="02020603050405020304" pitchFamily="18" charset="0"/>
                          <a:cs typeface="Times New Roman" panose="02020603050405020304" pitchFamily="18" charset="0"/>
                        </a:rPr>
                        <a:t>CAŁEGO </a:t>
                      </a:r>
                      <a:r>
                        <a:rPr lang="pl-PL" sz="1600" dirty="0">
                          <a:effectLst/>
                          <a:latin typeface="+mn-lt"/>
                          <a:ea typeface="Times New Roman" panose="02020603050405020304" pitchFamily="18" charset="0"/>
                          <a:cs typeface="Times New Roman" panose="02020603050405020304" pitchFamily="18" charset="0"/>
                        </a:rPr>
                        <a:t>OBSZARU </a:t>
                      </a:r>
                      <a:r>
                        <a:rPr lang="pl-PL" sz="1600" dirty="0" smtClean="0">
                          <a:effectLst/>
                          <a:latin typeface="+mn-lt"/>
                          <a:ea typeface="Times New Roman" panose="02020603050405020304" pitchFamily="18" charset="0"/>
                          <a:cs typeface="Times New Roman" panose="02020603050405020304" pitchFamily="18" charset="0"/>
                        </a:rPr>
                        <a:t>LGD</a:t>
                      </a:r>
                      <a:r>
                        <a:rPr lang="pl-PL" sz="1600" baseline="0" dirty="0" smtClean="0">
                          <a:effectLst/>
                          <a:latin typeface="+mn-lt"/>
                          <a:ea typeface="Times New Roman" panose="02020603050405020304" pitchFamily="18" charset="0"/>
                          <a:cs typeface="Times New Roman" panose="02020603050405020304" pitchFamily="18" charset="0"/>
                        </a:rPr>
                        <a:t> </a:t>
                      </a:r>
                      <a:r>
                        <a:rPr lang="pl-PL" sz="1600" dirty="0" smtClean="0">
                          <a:effectLst/>
                          <a:latin typeface="+mn-lt"/>
                          <a:ea typeface="Times New Roman" panose="02020603050405020304" pitchFamily="18" charset="0"/>
                          <a:cs typeface="Times New Roman" panose="02020603050405020304" pitchFamily="18" charset="0"/>
                        </a:rPr>
                        <a:t>(5 GMIN)</a:t>
                      </a:r>
                      <a:r>
                        <a:rPr lang="pl-PL" sz="1600" baseline="0" dirty="0" smtClean="0">
                          <a:effectLst/>
                          <a:latin typeface="+mn-lt"/>
                          <a:ea typeface="Times New Roman" panose="02020603050405020304" pitchFamily="18" charset="0"/>
                          <a:cs typeface="Times New Roman" panose="02020603050405020304" pitchFamily="18" charset="0"/>
                        </a:rPr>
                        <a:t> </a:t>
                      </a:r>
                    </a:p>
                    <a:p>
                      <a:pPr marL="342900" indent="-342900">
                        <a:lnSpc>
                          <a:spcPct val="115000"/>
                        </a:lnSpc>
                        <a:spcAft>
                          <a:spcPts val="0"/>
                        </a:spcAft>
                        <a:buAutoNum type="arabicPeriod"/>
                      </a:pPr>
                      <a:r>
                        <a:rPr lang="pl-PL" sz="1600" dirty="0" smtClean="0">
                          <a:effectLst/>
                          <a:latin typeface="+mn-lt"/>
                          <a:ea typeface="Times New Roman" panose="02020603050405020304" pitchFamily="18" charset="0"/>
                          <a:cs typeface="Times New Roman" panose="02020603050405020304" pitchFamily="18" charset="0"/>
                        </a:rPr>
                        <a:t>OBSZARU </a:t>
                      </a:r>
                      <a:r>
                        <a:rPr lang="pl-PL" sz="1600" dirty="0">
                          <a:effectLst/>
                          <a:latin typeface="+mn-lt"/>
                          <a:ea typeface="Times New Roman" panose="02020603050405020304" pitchFamily="18" charset="0"/>
                          <a:cs typeface="Times New Roman" panose="02020603050405020304" pitchFamily="18" charset="0"/>
                        </a:rPr>
                        <a:t>DWÓCH </a:t>
                      </a:r>
                      <a:r>
                        <a:rPr lang="pl-PL" sz="1600" dirty="0" smtClean="0">
                          <a:effectLst/>
                          <a:latin typeface="+mn-lt"/>
                          <a:ea typeface="Times New Roman" panose="02020603050405020304" pitchFamily="18" charset="0"/>
                          <a:cs typeface="Times New Roman" panose="02020603050405020304" pitchFamily="18" charset="0"/>
                        </a:rPr>
                        <a:t>GMIN</a:t>
                      </a:r>
                      <a:endParaRPr lang="pl-PL" sz="1600" baseline="0" dirty="0" smtClean="0">
                        <a:effectLst/>
                        <a:latin typeface="+mn-lt"/>
                        <a:ea typeface="Times New Roman" panose="02020603050405020304" pitchFamily="18" charset="0"/>
                        <a:cs typeface="Times New Roman" panose="02020603050405020304" pitchFamily="18" charset="0"/>
                      </a:endParaRPr>
                    </a:p>
                    <a:p>
                      <a:pPr marL="342900" indent="-342900">
                        <a:lnSpc>
                          <a:spcPct val="115000"/>
                        </a:lnSpc>
                        <a:spcAft>
                          <a:spcPts val="0"/>
                        </a:spcAft>
                        <a:buAutoNum type="arabicPeriod"/>
                      </a:pPr>
                      <a:r>
                        <a:rPr lang="pl-PL" sz="1600" dirty="0" smtClean="0">
                          <a:effectLst/>
                          <a:latin typeface="+mn-lt"/>
                          <a:ea typeface="Times New Roman" panose="02020603050405020304" pitchFamily="18" charset="0"/>
                          <a:cs typeface="Times New Roman" panose="02020603050405020304" pitchFamily="18" charset="0"/>
                        </a:rPr>
                        <a:t>OBSZARU </a:t>
                      </a:r>
                      <a:r>
                        <a:rPr lang="pl-PL" sz="1600" dirty="0">
                          <a:effectLst/>
                          <a:latin typeface="+mn-lt"/>
                          <a:ea typeface="Times New Roman" panose="02020603050405020304" pitchFamily="18" charset="0"/>
                          <a:cs typeface="Times New Roman" panose="02020603050405020304" pitchFamily="18" charset="0"/>
                        </a:rPr>
                        <a:t>JEDNEJ GMINY  </a:t>
                      </a:r>
                    </a:p>
                  </a:txBody>
                  <a:tcPr marL="68580" marR="68580" marT="0" marB="0" anchor="ctr"/>
                </a:tc>
                <a:tc>
                  <a:txBody>
                    <a:bodyPr/>
                    <a:lstStyle/>
                    <a:p>
                      <a:pPr algn="ctr">
                        <a:lnSpc>
                          <a:spcPct val="115000"/>
                        </a:lnSpc>
                        <a:spcAft>
                          <a:spcPts val="0"/>
                        </a:spcAft>
                      </a:pPr>
                      <a:r>
                        <a:rPr lang="pl-PL" sz="1600">
                          <a:effectLst/>
                          <a:latin typeface="+mn-lt"/>
                          <a:ea typeface="Times New Roman" panose="02020603050405020304" pitchFamily="18" charset="0"/>
                          <a:cs typeface="Times New Roman" panose="02020603050405020304" pitchFamily="18" charset="0"/>
                        </a:rPr>
                        <a:t>4</a:t>
                      </a:r>
                    </a:p>
                    <a:p>
                      <a:pPr algn="ctr">
                        <a:lnSpc>
                          <a:spcPct val="115000"/>
                        </a:lnSpc>
                        <a:spcAft>
                          <a:spcPts val="0"/>
                        </a:spcAft>
                      </a:pPr>
                      <a:r>
                        <a:rPr lang="pl-PL" sz="1600">
                          <a:effectLst/>
                          <a:latin typeface="+mn-lt"/>
                          <a:ea typeface="Times New Roman" panose="02020603050405020304" pitchFamily="18" charset="0"/>
                          <a:cs typeface="Times New Roman" panose="02020603050405020304" pitchFamily="18" charset="0"/>
                        </a:rPr>
                        <a:t>2</a:t>
                      </a:r>
                    </a:p>
                    <a:p>
                      <a:pPr algn="ctr">
                        <a:lnSpc>
                          <a:spcPct val="115000"/>
                        </a:lnSpc>
                        <a:spcAft>
                          <a:spcPts val="0"/>
                        </a:spcAft>
                      </a:pPr>
                      <a:r>
                        <a:rPr lang="pl-PL" sz="1600">
                          <a:effectLst/>
                          <a:latin typeface="+mn-lt"/>
                          <a:ea typeface="Times New Roman" panose="02020603050405020304" pitchFamily="18" charset="0"/>
                          <a:cs typeface="Times New Roman" panose="02020603050405020304" pitchFamily="18" charset="0"/>
                        </a:rPr>
                        <a:t>0</a:t>
                      </a:r>
                    </a:p>
                  </a:txBody>
                  <a:tcPr marL="68580" marR="68580" marT="0" marB="0" anchor="ctr"/>
                </a:tc>
                <a:tc>
                  <a:txBody>
                    <a:bodyPr/>
                    <a:lstStyle/>
                    <a:p>
                      <a:pPr algn="ctr">
                        <a:lnSpc>
                          <a:spcPct val="115000"/>
                        </a:lnSpc>
                        <a:spcAft>
                          <a:spcPts val="0"/>
                        </a:spcAft>
                      </a:pPr>
                      <a:r>
                        <a:rPr lang="pl-PL" sz="1600" dirty="0">
                          <a:effectLst/>
                          <a:latin typeface="+mn-lt"/>
                          <a:ea typeface="Times New Roman" panose="02020603050405020304" pitchFamily="18" charset="0"/>
                          <a:cs typeface="Times New Roman" panose="02020603050405020304" pitchFamily="18" charset="0"/>
                        </a:rPr>
                        <a:t>Preferuje operacje, które będą realizowane na większym obszarze </a:t>
                      </a:r>
                    </a:p>
                    <a:p>
                      <a:pPr algn="ctr">
                        <a:lnSpc>
                          <a:spcPct val="115000"/>
                        </a:lnSpc>
                        <a:spcAft>
                          <a:spcPts val="0"/>
                        </a:spcAft>
                      </a:pPr>
                      <a:r>
                        <a:rPr lang="pl-PL" sz="1600" dirty="0">
                          <a:effectLst/>
                          <a:latin typeface="+mn-lt"/>
                          <a:ea typeface="Times New Roman" panose="02020603050405020304" pitchFamily="18" charset="0"/>
                          <a:cs typeface="Times New Roman" panose="02020603050405020304" pitchFamily="18" charset="0"/>
                        </a:rPr>
                        <a:t>Kryterium weryfikowane na podstawie informacji zawartej w załączniku: „Opis zadania pod kątem spełniania lokalnych kryteriów wyboru operacji zapisanych w LSR” oraz na podstawie informacji zawartych we wniosku </a:t>
                      </a:r>
                      <a:br>
                        <a:rPr lang="pl-PL" sz="1600" dirty="0">
                          <a:effectLst/>
                          <a:latin typeface="+mn-lt"/>
                          <a:ea typeface="Times New Roman" panose="02020603050405020304" pitchFamily="18" charset="0"/>
                          <a:cs typeface="Times New Roman" panose="02020603050405020304" pitchFamily="18" charset="0"/>
                        </a:rPr>
                      </a:br>
                      <a:r>
                        <a:rPr lang="pl-PL" sz="1600" dirty="0">
                          <a:effectLst/>
                          <a:latin typeface="+mn-lt"/>
                          <a:ea typeface="Times New Roman" panose="02020603050405020304" pitchFamily="18" charset="0"/>
                          <a:cs typeface="Times New Roman" panose="02020603050405020304" pitchFamily="18" charset="0"/>
                        </a:rPr>
                        <a:t>i załącznikach. </a:t>
                      </a:r>
                      <a:br>
                        <a:rPr lang="pl-PL" sz="1600" dirty="0">
                          <a:effectLst/>
                          <a:latin typeface="+mn-lt"/>
                          <a:ea typeface="Times New Roman" panose="02020603050405020304" pitchFamily="18" charset="0"/>
                          <a:cs typeface="Times New Roman" panose="02020603050405020304" pitchFamily="18" charset="0"/>
                        </a:rPr>
                      </a:br>
                      <a:r>
                        <a:rPr lang="pl-PL" sz="1600" dirty="0">
                          <a:effectLst/>
                          <a:latin typeface="+mn-lt"/>
                          <a:ea typeface="Times New Roman" panose="02020603050405020304" pitchFamily="18" charset="0"/>
                          <a:cs typeface="Times New Roman" panose="02020603050405020304" pitchFamily="18" charset="0"/>
                        </a:rPr>
                        <a:t>4 pkt. – wykorzystanie zasobów znajdujących się na terenie całego obszaru LGD</a:t>
                      </a:r>
                    </a:p>
                    <a:p>
                      <a:pPr algn="ctr">
                        <a:lnSpc>
                          <a:spcPct val="115000"/>
                        </a:lnSpc>
                        <a:spcAft>
                          <a:spcPts val="0"/>
                        </a:spcAft>
                      </a:pPr>
                      <a:r>
                        <a:rPr lang="pl-PL" sz="1600" dirty="0">
                          <a:effectLst/>
                          <a:latin typeface="+mn-lt"/>
                          <a:ea typeface="Times New Roman" panose="02020603050405020304" pitchFamily="18" charset="0"/>
                          <a:cs typeface="Times New Roman" panose="02020603050405020304" pitchFamily="18" charset="0"/>
                        </a:rPr>
                        <a:t>2 pkt. – wykorzystanie zasobów znajdujących się na terenie co najmniej dwóch Gmin obszaru LGD</a:t>
                      </a:r>
                    </a:p>
                    <a:p>
                      <a:pPr algn="ctr">
                        <a:lnSpc>
                          <a:spcPct val="115000"/>
                        </a:lnSpc>
                        <a:spcAft>
                          <a:spcPts val="0"/>
                        </a:spcAft>
                      </a:pPr>
                      <a:r>
                        <a:rPr lang="pl-PL" sz="1600" dirty="0">
                          <a:effectLst/>
                          <a:latin typeface="+mn-lt"/>
                          <a:ea typeface="Times New Roman" panose="02020603050405020304" pitchFamily="18" charset="0"/>
                          <a:cs typeface="Times New Roman" panose="02020603050405020304" pitchFamily="18" charset="0"/>
                        </a:rPr>
                        <a:t>0 pkt. – wykorzystanie zasobów znajdujących się na obszarze wyłącznie jednej Gminy lub niewykorzystywanie zasobów żadnej z Gmin obszaru LGD</a:t>
                      </a:r>
                    </a:p>
                  </a:txBody>
                  <a:tcPr marL="68580" marR="68580" marT="0" marB="0" anchor="ctr"/>
                </a:tc>
              </a:tr>
            </a:tbl>
          </a:graphicData>
        </a:graphic>
      </p:graphicFrame>
    </p:spTree>
    <p:extLst>
      <p:ext uri="{BB962C8B-B14F-4D97-AF65-F5344CB8AC3E}">
        <p14:creationId xmlns:p14="http://schemas.microsoft.com/office/powerpoint/2010/main" val="329443238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a 4"/>
          <p:cNvGraphicFramePr>
            <a:graphicFrameLocks noGrp="1"/>
          </p:cNvGraphicFramePr>
          <p:nvPr>
            <p:extLst>
              <p:ext uri="{D42A27DB-BD31-4B8C-83A1-F6EECF244321}">
                <p14:modId xmlns:p14="http://schemas.microsoft.com/office/powerpoint/2010/main" val="250249891"/>
              </p:ext>
            </p:extLst>
          </p:nvPr>
        </p:nvGraphicFramePr>
        <p:xfrm>
          <a:off x="395536" y="810547"/>
          <a:ext cx="8229601" cy="4765807"/>
        </p:xfrm>
        <a:graphic>
          <a:graphicData uri="http://schemas.openxmlformats.org/drawingml/2006/table">
            <a:tbl>
              <a:tblPr firstRow="1" firstCol="1" lastRow="1" lastCol="1" bandRow="1" bandCol="1">
                <a:tableStyleId>{BC89EF96-8CEA-46FF-86C4-4CE0E7609802}</a:tableStyleId>
              </a:tblPr>
              <a:tblGrid>
                <a:gridCol w="2664296"/>
                <a:gridCol w="1583054"/>
                <a:gridCol w="3982251"/>
              </a:tblGrid>
              <a:tr h="27695">
                <a:tc gridSpan="2">
                  <a:txBody>
                    <a:bodyPr/>
                    <a:lstStyle/>
                    <a:p>
                      <a:pPr algn="ctr">
                        <a:spcAft>
                          <a:spcPts val="0"/>
                        </a:spcAft>
                      </a:pPr>
                      <a:r>
                        <a:rPr lang="pl-PL" sz="1600" dirty="0">
                          <a:effectLst/>
                        </a:rPr>
                        <a:t>Lokalne kryteria wyboru</a:t>
                      </a:r>
                      <a:endParaRPr lang="pl-PL" sz="1600" dirty="0">
                        <a:effectLst/>
                        <a:latin typeface="Times New Roman" panose="02020603050405020304" pitchFamily="18" charset="0"/>
                        <a:ea typeface="Times New Roman" panose="02020603050405020304" pitchFamily="18" charset="0"/>
                      </a:endParaRPr>
                    </a:p>
                  </a:txBody>
                  <a:tcPr marL="62512" marR="62512" marT="0" marB="0"/>
                </a:tc>
                <a:tc hMerge="1">
                  <a:txBody>
                    <a:bodyPr/>
                    <a:lstStyle/>
                    <a:p>
                      <a:endParaRPr lang="pl-PL"/>
                    </a:p>
                  </a:txBody>
                  <a:tcPr/>
                </a:tc>
                <a:tc rowSpan="2">
                  <a:txBody>
                    <a:bodyPr/>
                    <a:lstStyle/>
                    <a:p>
                      <a:pPr>
                        <a:spcAft>
                          <a:spcPts val="0"/>
                        </a:spcAft>
                      </a:pPr>
                      <a:r>
                        <a:rPr lang="pl-PL" sz="1600" dirty="0">
                          <a:effectLst/>
                        </a:rPr>
                        <a:t> Wyjaśnienie do kryterium </a:t>
                      </a:r>
                      <a:endParaRPr lang="pl-PL" sz="1600" dirty="0">
                        <a:effectLst/>
                        <a:latin typeface="Times New Roman" panose="02020603050405020304" pitchFamily="18" charset="0"/>
                        <a:ea typeface="Times New Roman" panose="02020603050405020304" pitchFamily="18" charset="0"/>
                      </a:endParaRPr>
                    </a:p>
                  </a:txBody>
                  <a:tcPr marL="62512" marR="62512" marT="0" marB="0"/>
                </a:tc>
              </a:tr>
              <a:tr h="315727">
                <a:tc>
                  <a:txBody>
                    <a:bodyPr/>
                    <a:lstStyle/>
                    <a:p>
                      <a:pPr>
                        <a:spcAft>
                          <a:spcPts val="0"/>
                        </a:spcAft>
                      </a:pPr>
                      <a:r>
                        <a:rPr lang="pl-PL" sz="1600">
                          <a:effectLst/>
                        </a:rPr>
                        <a:t>Nazwa kryterium</a:t>
                      </a:r>
                      <a:endParaRPr lang="pl-PL" sz="1600">
                        <a:effectLst/>
                        <a:latin typeface="Times New Roman" panose="02020603050405020304" pitchFamily="18" charset="0"/>
                        <a:ea typeface="Times New Roman" panose="02020603050405020304" pitchFamily="18" charset="0"/>
                      </a:endParaRPr>
                    </a:p>
                  </a:txBody>
                  <a:tcPr marL="62512" marR="62512" marT="0" marB="0"/>
                </a:tc>
                <a:tc>
                  <a:txBody>
                    <a:bodyPr/>
                    <a:lstStyle/>
                    <a:p>
                      <a:pPr>
                        <a:spcAft>
                          <a:spcPts val="0"/>
                        </a:spcAft>
                      </a:pPr>
                      <a:r>
                        <a:rPr lang="pl-PL" sz="1600">
                          <a:effectLst/>
                        </a:rPr>
                        <a:t>Punktacja</a:t>
                      </a:r>
                      <a:endParaRPr lang="pl-PL" sz="1600">
                        <a:effectLst/>
                        <a:latin typeface="Times New Roman" panose="02020603050405020304" pitchFamily="18" charset="0"/>
                        <a:ea typeface="Times New Roman" panose="02020603050405020304" pitchFamily="18" charset="0"/>
                      </a:endParaRPr>
                    </a:p>
                  </a:txBody>
                  <a:tcPr marL="62512" marR="62512" marT="0" marB="0"/>
                </a:tc>
                <a:tc vMerge="1">
                  <a:txBody>
                    <a:bodyPr/>
                    <a:lstStyle/>
                    <a:p>
                      <a:endParaRPr lang="pl-PL"/>
                    </a:p>
                  </a:txBody>
                  <a:tcPr/>
                </a:tc>
              </a:tr>
              <a:tr h="3473001">
                <a:tc>
                  <a:txBody>
                    <a:bodyPr/>
                    <a:lstStyle/>
                    <a:p>
                      <a:pPr>
                        <a:lnSpc>
                          <a:spcPct val="115000"/>
                        </a:lnSpc>
                        <a:spcAft>
                          <a:spcPts val="0"/>
                        </a:spcAft>
                      </a:pPr>
                      <a:r>
                        <a:rPr lang="pl-PL" sz="1600">
                          <a:effectLst/>
                          <a:latin typeface="+mn-lt"/>
                          <a:ea typeface="Times New Roman" panose="02020603050405020304" pitchFamily="18" charset="0"/>
                          <a:cs typeface="Times New Roman" panose="02020603050405020304" pitchFamily="18" charset="0"/>
                        </a:rPr>
                        <a:t>WNIOSKODAWCA ZOBOWIĄZUJE SIĘ DO ROZPROPAGOWANIA ŹRÓDŁA FINANSOWANIA OPERACJI, W SZCZEGÓLNOŚCI DO ZAMIESZCZENIA LOGOTYPU LGD ORAZ INNYCH ZGODNIE Z KSIĘGĄ WIZUALIZACJI WE WSZYSTKICH MATERIAŁACH POWSTAJĄCYCH W WYNIKU REALIZACJI PROJEKTU (WYDAWNICTWA, OZNAKOWANIE TABLICAMI INFORMACYJNYMI ITP.)</a:t>
                      </a:r>
                    </a:p>
                  </a:txBody>
                  <a:tcPr marL="68580" marR="68580" marT="0" marB="0" anchor="ctr"/>
                </a:tc>
                <a:tc>
                  <a:txBody>
                    <a:bodyPr/>
                    <a:lstStyle/>
                    <a:p>
                      <a:pPr algn="ctr">
                        <a:lnSpc>
                          <a:spcPct val="115000"/>
                        </a:lnSpc>
                        <a:spcAft>
                          <a:spcPts val="0"/>
                        </a:spcAft>
                      </a:pPr>
                      <a:r>
                        <a:rPr lang="pl-PL" sz="1600" dirty="0">
                          <a:effectLst/>
                          <a:latin typeface="+mn-lt"/>
                          <a:ea typeface="Times New Roman" panose="02020603050405020304" pitchFamily="18" charset="0"/>
                          <a:cs typeface="Times New Roman" panose="02020603050405020304" pitchFamily="18" charset="0"/>
                        </a:rPr>
                        <a:t>4</a:t>
                      </a:r>
                    </a:p>
                    <a:p>
                      <a:pPr algn="ctr">
                        <a:lnSpc>
                          <a:spcPct val="115000"/>
                        </a:lnSpc>
                        <a:spcAft>
                          <a:spcPts val="0"/>
                        </a:spcAft>
                      </a:pPr>
                      <a:r>
                        <a:rPr lang="pl-PL" sz="1600" dirty="0">
                          <a:effectLst/>
                          <a:latin typeface="+mn-lt"/>
                          <a:ea typeface="Times New Roman" panose="02020603050405020304" pitchFamily="18" charset="0"/>
                          <a:cs typeface="Times New Roman" panose="02020603050405020304" pitchFamily="18" charset="0"/>
                        </a:rPr>
                        <a:t>0</a:t>
                      </a:r>
                    </a:p>
                  </a:txBody>
                  <a:tcPr marL="68580" marR="68580" marT="0" marB="0" anchor="ctr"/>
                </a:tc>
                <a:tc>
                  <a:txBody>
                    <a:bodyPr/>
                    <a:lstStyle/>
                    <a:p>
                      <a:pPr algn="ctr">
                        <a:lnSpc>
                          <a:spcPct val="115000"/>
                        </a:lnSpc>
                        <a:spcAft>
                          <a:spcPts val="0"/>
                        </a:spcAft>
                      </a:pPr>
                      <a:r>
                        <a:rPr lang="pl-PL" sz="1600" dirty="0">
                          <a:effectLst/>
                          <a:latin typeface="+mn-lt"/>
                          <a:ea typeface="Times New Roman" panose="02020603050405020304" pitchFamily="18" charset="0"/>
                          <a:cs typeface="Times New Roman" panose="02020603050405020304" pitchFamily="18" charset="0"/>
                        </a:rPr>
                        <a:t>Preferuje operacje zakładające promowanie obszaru LGD poprzez zamieszczanie poza obowiązkowymi logotypami propagującymi źródła finansowania również logotypu LGD „Partnerstwo </a:t>
                      </a:r>
                      <a:r>
                        <a:rPr lang="pl-PL" sz="1600" dirty="0" err="1">
                          <a:effectLst/>
                          <a:latin typeface="+mn-lt"/>
                          <a:ea typeface="Times New Roman" panose="02020603050405020304" pitchFamily="18" charset="0"/>
                          <a:cs typeface="Times New Roman" panose="02020603050405020304" pitchFamily="18" charset="0"/>
                        </a:rPr>
                        <a:t>Sowiogórskie</a:t>
                      </a:r>
                      <a:r>
                        <a:rPr lang="pl-PL" sz="1600" dirty="0">
                          <a:effectLst/>
                          <a:latin typeface="+mn-lt"/>
                          <a:ea typeface="Times New Roman" panose="02020603050405020304" pitchFamily="18" charset="0"/>
                          <a:cs typeface="Times New Roman" panose="02020603050405020304" pitchFamily="18" charset="0"/>
                        </a:rPr>
                        <a:t>” </a:t>
                      </a:r>
                      <a:br>
                        <a:rPr lang="pl-PL" sz="1600" dirty="0">
                          <a:effectLst/>
                          <a:latin typeface="+mn-lt"/>
                          <a:ea typeface="Times New Roman" panose="02020603050405020304" pitchFamily="18" charset="0"/>
                          <a:cs typeface="Times New Roman" panose="02020603050405020304" pitchFamily="18" charset="0"/>
                        </a:rPr>
                      </a:br>
                      <a:r>
                        <a:rPr lang="pl-PL" sz="1600" dirty="0">
                          <a:effectLst/>
                          <a:latin typeface="+mn-lt"/>
                          <a:ea typeface="Times New Roman" panose="02020603050405020304" pitchFamily="18" charset="0"/>
                          <a:cs typeface="Times New Roman" panose="02020603050405020304" pitchFamily="18" charset="0"/>
                        </a:rPr>
                        <a:t>Kryterium weryfikowane na podstawie informacji zawartej w załączniku: „Opis „projektu” pod kątem spełniania lokalnych kryteriów wyboru operacji zapisanych w LSR” oraz na podstawie informacji zawartych we wniosku i załącznikach, mające odzwierciedlenie w kosztach</a:t>
                      </a:r>
                      <a:br>
                        <a:rPr lang="pl-PL" sz="1600" dirty="0">
                          <a:effectLst/>
                          <a:latin typeface="+mn-lt"/>
                          <a:ea typeface="Times New Roman" panose="02020603050405020304" pitchFamily="18" charset="0"/>
                          <a:cs typeface="Times New Roman" panose="02020603050405020304" pitchFamily="18" charset="0"/>
                        </a:rPr>
                      </a:br>
                      <a:r>
                        <a:rPr lang="pl-PL" sz="1600" dirty="0">
                          <a:effectLst/>
                          <a:latin typeface="+mn-lt"/>
                          <a:ea typeface="Times New Roman" panose="02020603050405020304" pitchFamily="18" charset="0"/>
                          <a:cs typeface="Times New Roman" panose="02020603050405020304" pitchFamily="18" charset="0"/>
                        </a:rPr>
                        <a:t>4 pkt. - kryterium spełnione</a:t>
                      </a:r>
                    </a:p>
                    <a:p>
                      <a:pPr algn="ctr">
                        <a:lnSpc>
                          <a:spcPct val="115000"/>
                        </a:lnSpc>
                        <a:spcAft>
                          <a:spcPts val="0"/>
                        </a:spcAft>
                      </a:pPr>
                      <a:r>
                        <a:rPr lang="pl-PL" sz="1600" dirty="0">
                          <a:effectLst/>
                          <a:latin typeface="+mn-lt"/>
                          <a:ea typeface="Times New Roman" panose="02020603050405020304" pitchFamily="18" charset="0"/>
                          <a:cs typeface="Times New Roman" panose="02020603050405020304" pitchFamily="18" charset="0"/>
                        </a:rPr>
                        <a:t>0 pkt. -kryterium niespełnione</a:t>
                      </a:r>
                    </a:p>
                  </a:txBody>
                  <a:tcPr marL="68580" marR="68580" marT="0" marB="0" anchor="ctr"/>
                </a:tc>
              </a:tr>
            </a:tbl>
          </a:graphicData>
        </a:graphic>
      </p:graphicFrame>
    </p:spTree>
    <p:extLst>
      <p:ext uri="{BB962C8B-B14F-4D97-AF65-F5344CB8AC3E}">
        <p14:creationId xmlns:p14="http://schemas.microsoft.com/office/powerpoint/2010/main" val="215172461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a 4"/>
          <p:cNvGraphicFramePr>
            <a:graphicFrameLocks noGrp="1"/>
          </p:cNvGraphicFramePr>
          <p:nvPr>
            <p:extLst>
              <p:ext uri="{D42A27DB-BD31-4B8C-83A1-F6EECF244321}">
                <p14:modId xmlns:p14="http://schemas.microsoft.com/office/powerpoint/2010/main" val="501946016"/>
              </p:ext>
            </p:extLst>
          </p:nvPr>
        </p:nvGraphicFramePr>
        <p:xfrm>
          <a:off x="467544" y="116632"/>
          <a:ext cx="8229600" cy="6840760"/>
        </p:xfrm>
        <a:graphic>
          <a:graphicData uri="http://schemas.openxmlformats.org/drawingml/2006/table">
            <a:tbl>
              <a:tblPr firstRow="1" firstCol="1" lastRow="1" lastCol="1" bandRow="1" bandCol="1">
                <a:tableStyleId>{BC89EF96-8CEA-46FF-86C4-4CE0E7609802}</a:tableStyleId>
              </a:tblPr>
              <a:tblGrid>
                <a:gridCol w="1944216"/>
                <a:gridCol w="2303133"/>
                <a:gridCol w="3982251"/>
              </a:tblGrid>
              <a:tr h="330410">
                <a:tc gridSpan="2">
                  <a:txBody>
                    <a:bodyPr/>
                    <a:lstStyle/>
                    <a:p>
                      <a:pPr algn="ctr">
                        <a:spcAft>
                          <a:spcPts val="0"/>
                        </a:spcAft>
                      </a:pPr>
                      <a:r>
                        <a:rPr lang="pl-PL" sz="1600" dirty="0">
                          <a:effectLst/>
                        </a:rPr>
                        <a:t>Lokalne kryteria wyboru</a:t>
                      </a:r>
                      <a:endParaRPr lang="pl-PL" sz="1600" dirty="0">
                        <a:effectLst/>
                        <a:latin typeface="Times New Roman" panose="02020603050405020304" pitchFamily="18" charset="0"/>
                        <a:ea typeface="Times New Roman" panose="02020603050405020304" pitchFamily="18" charset="0"/>
                      </a:endParaRPr>
                    </a:p>
                  </a:txBody>
                  <a:tcPr marL="62512" marR="62512" marT="0" marB="0"/>
                </a:tc>
                <a:tc hMerge="1">
                  <a:txBody>
                    <a:bodyPr/>
                    <a:lstStyle/>
                    <a:p>
                      <a:endParaRPr lang="pl-PL"/>
                    </a:p>
                  </a:txBody>
                  <a:tcPr/>
                </a:tc>
                <a:tc rowSpan="2">
                  <a:txBody>
                    <a:bodyPr/>
                    <a:lstStyle/>
                    <a:p>
                      <a:pPr>
                        <a:spcAft>
                          <a:spcPts val="0"/>
                        </a:spcAft>
                      </a:pPr>
                      <a:r>
                        <a:rPr lang="pl-PL" sz="1600" dirty="0">
                          <a:effectLst/>
                        </a:rPr>
                        <a:t> Wyjaśnienie do kryterium </a:t>
                      </a:r>
                      <a:endParaRPr lang="pl-PL" sz="1600" dirty="0">
                        <a:effectLst/>
                        <a:latin typeface="Times New Roman" panose="02020603050405020304" pitchFamily="18" charset="0"/>
                        <a:ea typeface="Times New Roman" panose="02020603050405020304" pitchFamily="18" charset="0"/>
                      </a:endParaRPr>
                    </a:p>
                  </a:txBody>
                  <a:tcPr marL="62512" marR="62512" marT="0" marB="0"/>
                </a:tc>
              </a:tr>
              <a:tr h="510361">
                <a:tc>
                  <a:txBody>
                    <a:bodyPr/>
                    <a:lstStyle/>
                    <a:p>
                      <a:pPr>
                        <a:spcAft>
                          <a:spcPts val="0"/>
                        </a:spcAft>
                      </a:pPr>
                      <a:r>
                        <a:rPr lang="pl-PL" sz="1600">
                          <a:effectLst/>
                        </a:rPr>
                        <a:t>Nazwa kryterium</a:t>
                      </a:r>
                      <a:endParaRPr lang="pl-PL" sz="1600">
                        <a:effectLst/>
                        <a:latin typeface="Times New Roman" panose="02020603050405020304" pitchFamily="18" charset="0"/>
                        <a:ea typeface="Times New Roman" panose="02020603050405020304" pitchFamily="18" charset="0"/>
                      </a:endParaRPr>
                    </a:p>
                  </a:txBody>
                  <a:tcPr marL="62512" marR="62512" marT="0" marB="0"/>
                </a:tc>
                <a:tc>
                  <a:txBody>
                    <a:bodyPr/>
                    <a:lstStyle/>
                    <a:p>
                      <a:pPr>
                        <a:spcAft>
                          <a:spcPts val="0"/>
                        </a:spcAft>
                      </a:pPr>
                      <a:r>
                        <a:rPr lang="pl-PL" sz="1600">
                          <a:effectLst/>
                        </a:rPr>
                        <a:t>Punktacja</a:t>
                      </a:r>
                      <a:endParaRPr lang="pl-PL" sz="1600">
                        <a:effectLst/>
                        <a:latin typeface="Times New Roman" panose="02020603050405020304" pitchFamily="18" charset="0"/>
                        <a:ea typeface="Times New Roman" panose="02020603050405020304" pitchFamily="18" charset="0"/>
                      </a:endParaRPr>
                    </a:p>
                  </a:txBody>
                  <a:tcPr marL="62512" marR="62512" marT="0" marB="0"/>
                </a:tc>
                <a:tc vMerge="1">
                  <a:txBody>
                    <a:bodyPr/>
                    <a:lstStyle/>
                    <a:p>
                      <a:endParaRPr lang="pl-PL"/>
                    </a:p>
                  </a:txBody>
                  <a:tcPr/>
                </a:tc>
              </a:tr>
              <a:tr h="5999989">
                <a:tc>
                  <a:txBody>
                    <a:bodyPr/>
                    <a:lstStyle/>
                    <a:p>
                      <a:pPr>
                        <a:lnSpc>
                          <a:spcPct val="115000"/>
                        </a:lnSpc>
                        <a:spcAft>
                          <a:spcPts val="0"/>
                        </a:spcAft>
                      </a:pPr>
                      <a:r>
                        <a:rPr lang="pl-PL" sz="1800">
                          <a:effectLst/>
                          <a:latin typeface="+mn-lt"/>
                          <a:ea typeface="Times New Roman" panose="02020603050405020304" pitchFamily="18" charset="0"/>
                          <a:cs typeface="Times New Roman" panose="02020603050405020304" pitchFamily="18" charset="0"/>
                        </a:rPr>
                        <a:t>WNIOSKODAWCA ZAŁOŻYŁ </a:t>
                      </a:r>
                      <a:br>
                        <a:rPr lang="pl-PL" sz="1800">
                          <a:effectLst/>
                          <a:latin typeface="+mn-lt"/>
                          <a:ea typeface="Times New Roman" panose="02020603050405020304" pitchFamily="18" charset="0"/>
                          <a:cs typeface="Times New Roman" panose="02020603050405020304" pitchFamily="18" charset="0"/>
                        </a:rPr>
                      </a:br>
                      <a:r>
                        <a:rPr lang="pl-PL" sz="1800">
                          <a:effectLst/>
                          <a:latin typeface="+mn-lt"/>
                          <a:ea typeface="Times New Roman" panose="02020603050405020304" pitchFamily="18" charset="0"/>
                          <a:cs typeface="Times New Roman" panose="02020603050405020304" pitchFamily="18" charset="0"/>
                        </a:rPr>
                        <a:t>W PROJEKCIE ELEMENT TRWAŁY, POZOSTAJĄCY PO WYKONANIU PROJEKTU</a:t>
                      </a:r>
                    </a:p>
                  </a:txBody>
                  <a:tcPr marL="68580" marR="68580" marT="0" marB="0" anchor="ctr"/>
                </a:tc>
                <a:tc>
                  <a:txBody>
                    <a:bodyPr/>
                    <a:lstStyle/>
                    <a:p>
                      <a:pPr algn="ctr">
                        <a:lnSpc>
                          <a:spcPct val="115000"/>
                        </a:lnSpc>
                        <a:spcAft>
                          <a:spcPts val="0"/>
                        </a:spcAft>
                      </a:pPr>
                      <a:r>
                        <a:rPr lang="pl-PL" sz="1800">
                          <a:effectLst/>
                          <a:latin typeface="+mn-lt"/>
                          <a:ea typeface="Times New Roman" panose="02020603050405020304" pitchFamily="18" charset="0"/>
                          <a:cs typeface="Times New Roman" panose="02020603050405020304" pitchFamily="18" charset="0"/>
                        </a:rPr>
                        <a:t>5</a:t>
                      </a:r>
                    </a:p>
                    <a:p>
                      <a:pPr algn="ctr">
                        <a:lnSpc>
                          <a:spcPct val="115000"/>
                        </a:lnSpc>
                        <a:spcAft>
                          <a:spcPts val="0"/>
                        </a:spcAft>
                      </a:pPr>
                      <a:r>
                        <a:rPr lang="pl-PL" sz="1800">
                          <a:effectLst/>
                          <a:latin typeface="+mn-lt"/>
                          <a:ea typeface="Times New Roman" panose="02020603050405020304" pitchFamily="18" charset="0"/>
                          <a:cs typeface="Times New Roman" panose="02020603050405020304" pitchFamily="18" charset="0"/>
                        </a:rPr>
                        <a:t>0</a:t>
                      </a:r>
                    </a:p>
                  </a:txBody>
                  <a:tcPr marL="68580" marR="68580" marT="0" marB="0" anchor="ctr"/>
                </a:tc>
                <a:tc>
                  <a:txBody>
                    <a:bodyPr/>
                    <a:lstStyle/>
                    <a:p>
                      <a:pPr algn="ctr">
                        <a:lnSpc>
                          <a:spcPct val="115000"/>
                        </a:lnSpc>
                        <a:spcAft>
                          <a:spcPts val="0"/>
                        </a:spcAft>
                      </a:pPr>
                      <a:r>
                        <a:rPr lang="pl-PL" sz="1800" dirty="0">
                          <a:effectLst/>
                          <a:latin typeface="+mn-lt"/>
                          <a:ea typeface="Times New Roman" panose="02020603050405020304" pitchFamily="18" charset="0"/>
                          <a:cs typeface="Times New Roman" panose="02020603050405020304" pitchFamily="18" charset="0"/>
                        </a:rPr>
                        <a:t>Preferuje operacje zakładające po zakończeniu projektu element trwały. Projekt ma zaplanowane </a:t>
                      </a:r>
                      <a:br>
                        <a:rPr lang="pl-PL" sz="1800" dirty="0">
                          <a:effectLst/>
                          <a:latin typeface="+mn-lt"/>
                          <a:ea typeface="Times New Roman" panose="02020603050405020304" pitchFamily="18" charset="0"/>
                          <a:cs typeface="Times New Roman" panose="02020603050405020304" pitchFamily="18" charset="0"/>
                        </a:rPr>
                      </a:br>
                      <a:r>
                        <a:rPr lang="pl-PL" sz="1800" dirty="0">
                          <a:effectLst/>
                          <a:latin typeface="+mn-lt"/>
                          <a:ea typeface="Times New Roman" panose="02020603050405020304" pitchFamily="18" charset="0"/>
                          <a:cs typeface="Times New Roman" panose="02020603050405020304" pitchFamily="18" charset="0"/>
                        </a:rPr>
                        <a:t>w zadaniach lub budżecie narzędzia służące do realizacji tego zadnia operacji wraz ze wskazaniem i logicznym oraz przekonującym uzasadnieniem trwałości oraz ma odzwierciedlenie w kosztach. </a:t>
                      </a:r>
                      <a:br>
                        <a:rPr lang="pl-PL" sz="1800" dirty="0">
                          <a:effectLst/>
                          <a:latin typeface="+mn-lt"/>
                          <a:ea typeface="Times New Roman" panose="02020603050405020304" pitchFamily="18" charset="0"/>
                          <a:cs typeface="Times New Roman" panose="02020603050405020304" pitchFamily="18" charset="0"/>
                        </a:rPr>
                      </a:br>
                      <a:r>
                        <a:rPr lang="pl-PL" sz="1800" dirty="0">
                          <a:effectLst/>
                          <a:latin typeface="+mn-lt"/>
                          <a:ea typeface="Times New Roman" panose="02020603050405020304" pitchFamily="18" charset="0"/>
                          <a:cs typeface="Times New Roman" panose="02020603050405020304" pitchFamily="18" charset="0"/>
                        </a:rPr>
                        <a:t>Kryterium weryfikowane na podstawie informacji zawartej w załączniku: „Opis zadania pod kątem spełniania lokalnych kryteriów wyboru operacji zapisanych w LSR” oraz na podstawie informacji zawartych we wniosku i załącznikach. </a:t>
                      </a:r>
                      <a:br>
                        <a:rPr lang="pl-PL" sz="1800" dirty="0">
                          <a:effectLst/>
                          <a:latin typeface="+mn-lt"/>
                          <a:ea typeface="Times New Roman" panose="02020603050405020304" pitchFamily="18" charset="0"/>
                          <a:cs typeface="Times New Roman" panose="02020603050405020304" pitchFamily="18" charset="0"/>
                        </a:rPr>
                      </a:br>
                      <a:r>
                        <a:rPr lang="pl-PL" sz="1800" dirty="0">
                          <a:effectLst/>
                          <a:latin typeface="+mn-lt"/>
                          <a:ea typeface="Times New Roman" panose="02020603050405020304" pitchFamily="18" charset="0"/>
                          <a:cs typeface="Times New Roman" panose="02020603050405020304" pitchFamily="18" charset="0"/>
                        </a:rPr>
                        <a:t>5 pkt. - kryterium spełnione</a:t>
                      </a:r>
                    </a:p>
                    <a:p>
                      <a:pPr algn="ctr">
                        <a:lnSpc>
                          <a:spcPct val="115000"/>
                        </a:lnSpc>
                        <a:spcAft>
                          <a:spcPts val="0"/>
                        </a:spcAft>
                      </a:pPr>
                      <a:r>
                        <a:rPr lang="pl-PL" sz="1800" dirty="0">
                          <a:effectLst/>
                          <a:latin typeface="+mn-lt"/>
                          <a:ea typeface="Times New Roman" panose="02020603050405020304" pitchFamily="18" charset="0"/>
                          <a:cs typeface="Times New Roman" panose="02020603050405020304" pitchFamily="18" charset="0"/>
                        </a:rPr>
                        <a:t>0 pkt. - kryterium niespełnione</a:t>
                      </a:r>
                    </a:p>
                  </a:txBody>
                  <a:tcPr marL="68580" marR="68580" marT="0" marB="0" anchor="ctr"/>
                </a:tc>
              </a:tr>
            </a:tbl>
          </a:graphicData>
        </a:graphic>
      </p:graphicFrame>
    </p:spTree>
    <p:extLst>
      <p:ext uri="{BB962C8B-B14F-4D97-AF65-F5344CB8AC3E}">
        <p14:creationId xmlns:p14="http://schemas.microsoft.com/office/powerpoint/2010/main" val="380270260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a 4"/>
          <p:cNvGraphicFramePr>
            <a:graphicFrameLocks noGrp="1"/>
          </p:cNvGraphicFramePr>
          <p:nvPr>
            <p:extLst>
              <p:ext uri="{D42A27DB-BD31-4B8C-83A1-F6EECF244321}">
                <p14:modId xmlns:p14="http://schemas.microsoft.com/office/powerpoint/2010/main" val="1434182693"/>
              </p:ext>
            </p:extLst>
          </p:nvPr>
        </p:nvGraphicFramePr>
        <p:xfrm>
          <a:off x="467544" y="620688"/>
          <a:ext cx="8229600" cy="5452120"/>
        </p:xfrm>
        <a:graphic>
          <a:graphicData uri="http://schemas.openxmlformats.org/drawingml/2006/table">
            <a:tbl>
              <a:tblPr firstRow="1" firstCol="1" lastRow="1" lastCol="1" bandRow="1" bandCol="1">
                <a:tableStyleId>{BC89EF96-8CEA-46FF-86C4-4CE0E7609802}</a:tableStyleId>
              </a:tblPr>
              <a:tblGrid>
                <a:gridCol w="2376264"/>
                <a:gridCol w="1871085"/>
                <a:gridCol w="3982251"/>
              </a:tblGrid>
              <a:tr h="48304">
                <a:tc gridSpan="2">
                  <a:txBody>
                    <a:bodyPr/>
                    <a:lstStyle/>
                    <a:p>
                      <a:pPr algn="ctr">
                        <a:spcAft>
                          <a:spcPts val="0"/>
                        </a:spcAft>
                      </a:pPr>
                      <a:r>
                        <a:rPr lang="pl-PL" sz="1600" dirty="0">
                          <a:effectLst/>
                        </a:rPr>
                        <a:t>Lokalne kryteria wyboru</a:t>
                      </a:r>
                      <a:endParaRPr lang="pl-PL" sz="1600" dirty="0">
                        <a:effectLst/>
                        <a:latin typeface="Times New Roman" panose="02020603050405020304" pitchFamily="18" charset="0"/>
                        <a:ea typeface="Times New Roman" panose="02020603050405020304" pitchFamily="18" charset="0"/>
                      </a:endParaRPr>
                    </a:p>
                  </a:txBody>
                  <a:tcPr marL="62512" marR="62512" marT="0" marB="0"/>
                </a:tc>
                <a:tc hMerge="1">
                  <a:txBody>
                    <a:bodyPr/>
                    <a:lstStyle/>
                    <a:p>
                      <a:endParaRPr lang="pl-PL"/>
                    </a:p>
                  </a:txBody>
                  <a:tcPr/>
                </a:tc>
                <a:tc rowSpan="2">
                  <a:txBody>
                    <a:bodyPr/>
                    <a:lstStyle/>
                    <a:p>
                      <a:pPr>
                        <a:spcAft>
                          <a:spcPts val="0"/>
                        </a:spcAft>
                      </a:pPr>
                      <a:r>
                        <a:rPr lang="pl-PL" sz="1600" dirty="0">
                          <a:effectLst/>
                        </a:rPr>
                        <a:t> Wyjaśnienie do kryterium </a:t>
                      </a:r>
                      <a:endParaRPr lang="pl-PL" sz="1600" dirty="0">
                        <a:effectLst/>
                        <a:latin typeface="Times New Roman" panose="02020603050405020304" pitchFamily="18" charset="0"/>
                        <a:ea typeface="Times New Roman" panose="02020603050405020304" pitchFamily="18" charset="0"/>
                      </a:endParaRPr>
                    </a:p>
                  </a:txBody>
                  <a:tcPr marL="62512" marR="62512" marT="0" marB="0"/>
                </a:tc>
              </a:tr>
              <a:tr h="408288">
                <a:tc>
                  <a:txBody>
                    <a:bodyPr/>
                    <a:lstStyle/>
                    <a:p>
                      <a:pPr>
                        <a:spcAft>
                          <a:spcPts val="0"/>
                        </a:spcAft>
                      </a:pPr>
                      <a:r>
                        <a:rPr lang="pl-PL" sz="1600">
                          <a:effectLst/>
                        </a:rPr>
                        <a:t>Nazwa kryterium</a:t>
                      </a:r>
                      <a:endParaRPr lang="pl-PL" sz="1600">
                        <a:effectLst/>
                        <a:latin typeface="Times New Roman" panose="02020603050405020304" pitchFamily="18" charset="0"/>
                        <a:ea typeface="Times New Roman" panose="02020603050405020304" pitchFamily="18" charset="0"/>
                      </a:endParaRPr>
                    </a:p>
                  </a:txBody>
                  <a:tcPr marL="62512" marR="62512" marT="0" marB="0"/>
                </a:tc>
                <a:tc>
                  <a:txBody>
                    <a:bodyPr/>
                    <a:lstStyle/>
                    <a:p>
                      <a:pPr>
                        <a:spcAft>
                          <a:spcPts val="0"/>
                        </a:spcAft>
                      </a:pPr>
                      <a:r>
                        <a:rPr lang="pl-PL" sz="1600">
                          <a:effectLst/>
                        </a:rPr>
                        <a:t>Punktacja</a:t>
                      </a:r>
                      <a:endParaRPr lang="pl-PL" sz="1600">
                        <a:effectLst/>
                        <a:latin typeface="Times New Roman" panose="02020603050405020304" pitchFamily="18" charset="0"/>
                        <a:ea typeface="Times New Roman" panose="02020603050405020304" pitchFamily="18" charset="0"/>
                      </a:endParaRPr>
                    </a:p>
                  </a:txBody>
                  <a:tcPr marL="62512" marR="62512" marT="0" marB="0"/>
                </a:tc>
                <a:tc vMerge="1">
                  <a:txBody>
                    <a:bodyPr/>
                    <a:lstStyle/>
                    <a:p>
                      <a:endParaRPr lang="pl-PL"/>
                    </a:p>
                  </a:txBody>
                  <a:tcPr/>
                </a:tc>
              </a:tr>
              <a:tr h="4799992">
                <a:tc>
                  <a:txBody>
                    <a:bodyPr/>
                    <a:lstStyle/>
                    <a:p>
                      <a:pPr>
                        <a:lnSpc>
                          <a:spcPct val="115000"/>
                        </a:lnSpc>
                        <a:spcAft>
                          <a:spcPts val="0"/>
                        </a:spcAft>
                      </a:pPr>
                      <a:r>
                        <a:rPr lang="pl-PL" sz="1400">
                          <a:effectLst/>
                          <a:latin typeface="+mn-lt"/>
                          <a:ea typeface="Times New Roman" panose="02020603050405020304" pitchFamily="18" charset="0"/>
                          <a:cs typeface="Tahoma" panose="020B0604030504040204" pitchFamily="34" charset="0"/>
                        </a:rPr>
                        <a:t>OPERACJA PRZYCZYNIA SIĘ BEZPOŚREDNIO DO ZWIĘKSZENIA ATRAKCYJNOŚCI TURYSTYCZNEJ OBSZARU LGD PARTNERSTWO SOWIOGÓRSKIE </a:t>
                      </a:r>
                      <a:endParaRPr lang="pl-PL" sz="1400">
                        <a:effectLst/>
                        <a:latin typeface="+mn-lt"/>
                        <a:ea typeface="Times New Roman" panose="02020603050405020304" pitchFamily="18" charset="0"/>
                        <a:cs typeface="Times New Roman" panose="02020603050405020304" pitchFamily="18" charset="0"/>
                      </a:endParaRPr>
                    </a:p>
                  </a:txBody>
                  <a:tcPr marL="68580" marR="68580" marT="0" marB="0" anchor="ctr"/>
                </a:tc>
                <a:tc>
                  <a:txBody>
                    <a:bodyPr/>
                    <a:lstStyle/>
                    <a:p>
                      <a:pPr algn="ctr">
                        <a:lnSpc>
                          <a:spcPct val="115000"/>
                        </a:lnSpc>
                        <a:spcAft>
                          <a:spcPts val="0"/>
                        </a:spcAft>
                      </a:pPr>
                      <a:r>
                        <a:rPr lang="pl-PL" sz="1400">
                          <a:effectLst/>
                          <a:latin typeface="+mn-lt"/>
                          <a:ea typeface="Times New Roman" panose="02020603050405020304" pitchFamily="18" charset="0"/>
                          <a:cs typeface="Times New Roman" panose="02020603050405020304" pitchFamily="18" charset="0"/>
                        </a:rPr>
                        <a:t>5</a:t>
                      </a:r>
                    </a:p>
                    <a:p>
                      <a:pPr algn="ctr">
                        <a:lnSpc>
                          <a:spcPct val="115000"/>
                        </a:lnSpc>
                        <a:spcAft>
                          <a:spcPts val="0"/>
                        </a:spcAft>
                      </a:pPr>
                      <a:r>
                        <a:rPr lang="pl-PL" sz="1400">
                          <a:effectLst/>
                          <a:latin typeface="+mn-lt"/>
                          <a:ea typeface="Times New Roman" panose="02020603050405020304" pitchFamily="18" charset="0"/>
                          <a:cs typeface="Times New Roman" panose="02020603050405020304" pitchFamily="18" charset="0"/>
                        </a:rPr>
                        <a:t>0</a:t>
                      </a:r>
                    </a:p>
                  </a:txBody>
                  <a:tcPr marL="68580" marR="68580" marT="0" marB="0" anchor="ctr"/>
                </a:tc>
                <a:tc>
                  <a:txBody>
                    <a:bodyPr/>
                    <a:lstStyle/>
                    <a:p>
                      <a:pPr algn="ctr">
                        <a:lnSpc>
                          <a:spcPct val="115000"/>
                        </a:lnSpc>
                        <a:spcAft>
                          <a:spcPts val="0"/>
                        </a:spcAft>
                      </a:pPr>
                      <a:r>
                        <a:rPr lang="pl-PL" sz="1400" dirty="0">
                          <a:effectLst/>
                          <a:latin typeface="+mn-lt"/>
                          <a:ea typeface="Times New Roman" panose="02020603050405020304" pitchFamily="18" charset="0"/>
                          <a:cs typeface="Times New Roman" panose="02020603050405020304" pitchFamily="18" charset="0"/>
                        </a:rPr>
                        <a:t>Preferuje operacje, które mają wpływa na przyczynienie się do zwiększenia atrakcyjności obszaru poprzez </a:t>
                      </a:r>
                      <a:br>
                        <a:rPr lang="pl-PL" sz="1400" dirty="0">
                          <a:effectLst/>
                          <a:latin typeface="+mn-lt"/>
                          <a:ea typeface="Times New Roman" panose="02020603050405020304" pitchFamily="18" charset="0"/>
                          <a:cs typeface="Times New Roman" panose="02020603050405020304" pitchFamily="18" charset="0"/>
                        </a:rPr>
                      </a:br>
                      <a:r>
                        <a:rPr lang="pl-PL" sz="1400" dirty="0">
                          <a:effectLst/>
                          <a:latin typeface="+mn-lt"/>
                          <a:ea typeface="Times New Roman" panose="02020603050405020304" pitchFamily="18" charset="0"/>
                          <a:cs typeface="Times New Roman" panose="02020603050405020304" pitchFamily="18" charset="0"/>
                        </a:rPr>
                        <a:t>jego promocję (z wykorzystanie marki Gór Sowich) i podejmowanie innych działań zachęcających turystów </a:t>
                      </a:r>
                      <a:br>
                        <a:rPr lang="pl-PL" sz="1400" dirty="0">
                          <a:effectLst/>
                          <a:latin typeface="+mn-lt"/>
                          <a:ea typeface="Times New Roman" panose="02020603050405020304" pitchFamily="18" charset="0"/>
                          <a:cs typeface="Times New Roman" panose="02020603050405020304" pitchFamily="18" charset="0"/>
                        </a:rPr>
                      </a:br>
                      <a:r>
                        <a:rPr lang="pl-PL" sz="1400" dirty="0">
                          <a:effectLst/>
                          <a:latin typeface="+mn-lt"/>
                          <a:ea typeface="Times New Roman" panose="02020603050405020304" pitchFamily="18" charset="0"/>
                          <a:cs typeface="Times New Roman" panose="02020603050405020304" pitchFamily="18" charset="0"/>
                        </a:rPr>
                        <a:t>do odwiedzania regionu – korzystania z walorów, usług i innego rodzaju ofert dotyczących aktywnej </a:t>
                      </a:r>
                      <a:br>
                        <a:rPr lang="pl-PL" sz="1400" dirty="0">
                          <a:effectLst/>
                          <a:latin typeface="+mn-lt"/>
                          <a:ea typeface="Times New Roman" panose="02020603050405020304" pitchFamily="18" charset="0"/>
                          <a:cs typeface="Times New Roman" panose="02020603050405020304" pitchFamily="18" charset="0"/>
                        </a:rPr>
                      </a:br>
                      <a:r>
                        <a:rPr lang="pl-PL" sz="1400" dirty="0">
                          <a:effectLst/>
                          <a:latin typeface="+mn-lt"/>
                          <a:ea typeface="Times New Roman" panose="02020603050405020304" pitchFamily="18" charset="0"/>
                          <a:cs typeface="Times New Roman" panose="02020603050405020304" pitchFamily="18" charset="0"/>
                        </a:rPr>
                        <a:t>i atrakcyjnej formy spędzania czasu. Projekt ma zaplanowane  lub budżecie środki służące </a:t>
                      </a:r>
                      <a:br>
                        <a:rPr lang="pl-PL" sz="1400" dirty="0">
                          <a:effectLst/>
                          <a:latin typeface="+mn-lt"/>
                          <a:ea typeface="Times New Roman" panose="02020603050405020304" pitchFamily="18" charset="0"/>
                          <a:cs typeface="Times New Roman" panose="02020603050405020304" pitchFamily="18" charset="0"/>
                        </a:rPr>
                      </a:br>
                      <a:r>
                        <a:rPr lang="pl-PL" sz="1400" dirty="0">
                          <a:effectLst/>
                          <a:latin typeface="+mn-lt"/>
                          <a:ea typeface="Times New Roman" panose="02020603050405020304" pitchFamily="18" charset="0"/>
                          <a:cs typeface="Times New Roman" panose="02020603050405020304" pitchFamily="18" charset="0"/>
                        </a:rPr>
                        <a:t>do realizacji operacji. Kryterium weryfikowane na podstawie informacji zawartej w załączniku: „Opis zadania pod kątem spełniania lokalnych kryteriów wyboru operacji zapisanych w LSR” oraz na podstawie informacji zawartych we wniosku i załącznikach.</a:t>
                      </a:r>
                      <a:br>
                        <a:rPr lang="pl-PL" sz="1400" dirty="0">
                          <a:effectLst/>
                          <a:latin typeface="+mn-lt"/>
                          <a:ea typeface="Times New Roman" panose="02020603050405020304" pitchFamily="18" charset="0"/>
                          <a:cs typeface="Times New Roman" panose="02020603050405020304" pitchFamily="18" charset="0"/>
                        </a:rPr>
                      </a:br>
                      <a:endParaRPr lang="pl-PL" sz="1400" dirty="0">
                        <a:effectLst/>
                        <a:latin typeface="+mn-lt"/>
                        <a:ea typeface="Times New Roman" panose="02020603050405020304" pitchFamily="18" charset="0"/>
                        <a:cs typeface="Times New Roman" panose="02020603050405020304" pitchFamily="18" charset="0"/>
                      </a:endParaRPr>
                    </a:p>
                    <a:p>
                      <a:pPr algn="ctr">
                        <a:lnSpc>
                          <a:spcPct val="115000"/>
                        </a:lnSpc>
                        <a:spcAft>
                          <a:spcPts val="0"/>
                        </a:spcAft>
                      </a:pPr>
                      <a:r>
                        <a:rPr lang="pl-PL" sz="1400" dirty="0">
                          <a:effectLst/>
                          <a:latin typeface="+mn-lt"/>
                          <a:ea typeface="Times New Roman" panose="02020603050405020304" pitchFamily="18" charset="0"/>
                          <a:cs typeface="Times New Roman" panose="02020603050405020304" pitchFamily="18" charset="0"/>
                        </a:rPr>
                        <a:t>5 pkt. - kryterium spełnione</a:t>
                      </a:r>
                    </a:p>
                    <a:p>
                      <a:pPr algn="ctr">
                        <a:lnSpc>
                          <a:spcPct val="115000"/>
                        </a:lnSpc>
                        <a:spcAft>
                          <a:spcPts val="0"/>
                        </a:spcAft>
                      </a:pPr>
                      <a:r>
                        <a:rPr lang="pl-PL" sz="1400" dirty="0">
                          <a:effectLst/>
                          <a:latin typeface="+mn-lt"/>
                          <a:ea typeface="Times New Roman" panose="02020603050405020304" pitchFamily="18" charset="0"/>
                          <a:cs typeface="Times New Roman" panose="02020603050405020304" pitchFamily="18" charset="0"/>
                        </a:rPr>
                        <a:t>0 pkt. - kryterium niespełnione</a:t>
                      </a:r>
                    </a:p>
                  </a:txBody>
                  <a:tcPr marL="68580" marR="68580" marT="0" marB="0" anchor="ctr"/>
                </a:tc>
              </a:tr>
            </a:tbl>
          </a:graphicData>
        </a:graphic>
      </p:graphicFrame>
    </p:spTree>
    <p:extLst>
      <p:ext uri="{BB962C8B-B14F-4D97-AF65-F5344CB8AC3E}">
        <p14:creationId xmlns:p14="http://schemas.microsoft.com/office/powerpoint/2010/main" val="170729267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a 4"/>
          <p:cNvGraphicFramePr>
            <a:graphicFrameLocks noGrp="1"/>
          </p:cNvGraphicFramePr>
          <p:nvPr>
            <p:extLst>
              <p:ext uri="{D42A27DB-BD31-4B8C-83A1-F6EECF244321}">
                <p14:modId xmlns:p14="http://schemas.microsoft.com/office/powerpoint/2010/main" val="1094306615"/>
              </p:ext>
            </p:extLst>
          </p:nvPr>
        </p:nvGraphicFramePr>
        <p:xfrm>
          <a:off x="395536" y="20613"/>
          <a:ext cx="8229601" cy="6120240"/>
        </p:xfrm>
        <a:graphic>
          <a:graphicData uri="http://schemas.openxmlformats.org/drawingml/2006/table">
            <a:tbl>
              <a:tblPr firstRow="1" firstCol="1" lastRow="1" lastCol="1" bandRow="1" bandCol="1">
                <a:tableStyleId>{BC89EF96-8CEA-46FF-86C4-4CE0E7609802}</a:tableStyleId>
              </a:tblPr>
              <a:tblGrid>
                <a:gridCol w="2088232"/>
                <a:gridCol w="2159118"/>
                <a:gridCol w="3982251"/>
              </a:tblGrid>
              <a:tr h="48304">
                <a:tc gridSpan="2">
                  <a:txBody>
                    <a:bodyPr/>
                    <a:lstStyle/>
                    <a:p>
                      <a:pPr algn="ctr">
                        <a:spcAft>
                          <a:spcPts val="0"/>
                        </a:spcAft>
                      </a:pPr>
                      <a:r>
                        <a:rPr lang="pl-PL" sz="1600" dirty="0">
                          <a:effectLst/>
                        </a:rPr>
                        <a:t>Lokalne kryteria wyboru</a:t>
                      </a:r>
                      <a:endParaRPr lang="pl-PL" sz="1600" dirty="0">
                        <a:effectLst/>
                        <a:latin typeface="Times New Roman" panose="02020603050405020304" pitchFamily="18" charset="0"/>
                        <a:ea typeface="Times New Roman" panose="02020603050405020304" pitchFamily="18" charset="0"/>
                      </a:endParaRPr>
                    </a:p>
                  </a:txBody>
                  <a:tcPr marL="62512" marR="62512" marT="0" marB="0"/>
                </a:tc>
                <a:tc hMerge="1">
                  <a:txBody>
                    <a:bodyPr/>
                    <a:lstStyle/>
                    <a:p>
                      <a:endParaRPr lang="pl-PL"/>
                    </a:p>
                  </a:txBody>
                  <a:tcPr/>
                </a:tc>
                <a:tc rowSpan="2">
                  <a:txBody>
                    <a:bodyPr/>
                    <a:lstStyle/>
                    <a:p>
                      <a:pPr>
                        <a:spcAft>
                          <a:spcPts val="0"/>
                        </a:spcAft>
                      </a:pPr>
                      <a:r>
                        <a:rPr lang="pl-PL" sz="1600" dirty="0">
                          <a:effectLst/>
                        </a:rPr>
                        <a:t> Wyjaśnienie do kryterium </a:t>
                      </a:r>
                      <a:endParaRPr lang="pl-PL" sz="1600" dirty="0">
                        <a:effectLst/>
                        <a:latin typeface="Times New Roman" panose="02020603050405020304" pitchFamily="18" charset="0"/>
                        <a:ea typeface="Times New Roman" panose="02020603050405020304" pitchFamily="18" charset="0"/>
                      </a:endParaRPr>
                    </a:p>
                  </a:txBody>
                  <a:tcPr marL="62512" marR="62512" marT="0" marB="0"/>
                </a:tc>
              </a:tr>
              <a:tr h="408288">
                <a:tc>
                  <a:txBody>
                    <a:bodyPr/>
                    <a:lstStyle/>
                    <a:p>
                      <a:pPr>
                        <a:spcAft>
                          <a:spcPts val="0"/>
                        </a:spcAft>
                      </a:pPr>
                      <a:r>
                        <a:rPr lang="pl-PL" sz="1600">
                          <a:effectLst/>
                        </a:rPr>
                        <a:t>Nazwa kryterium</a:t>
                      </a:r>
                      <a:endParaRPr lang="pl-PL" sz="1600">
                        <a:effectLst/>
                        <a:latin typeface="Times New Roman" panose="02020603050405020304" pitchFamily="18" charset="0"/>
                        <a:ea typeface="Times New Roman" panose="02020603050405020304" pitchFamily="18" charset="0"/>
                      </a:endParaRPr>
                    </a:p>
                  </a:txBody>
                  <a:tcPr marL="62512" marR="62512" marT="0" marB="0"/>
                </a:tc>
                <a:tc>
                  <a:txBody>
                    <a:bodyPr/>
                    <a:lstStyle/>
                    <a:p>
                      <a:pPr>
                        <a:spcAft>
                          <a:spcPts val="0"/>
                        </a:spcAft>
                      </a:pPr>
                      <a:r>
                        <a:rPr lang="pl-PL" sz="1600">
                          <a:effectLst/>
                        </a:rPr>
                        <a:t>Punktacja</a:t>
                      </a:r>
                      <a:endParaRPr lang="pl-PL" sz="1600">
                        <a:effectLst/>
                        <a:latin typeface="Times New Roman" panose="02020603050405020304" pitchFamily="18" charset="0"/>
                        <a:ea typeface="Times New Roman" panose="02020603050405020304" pitchFamily="18" charset="0"/>
                      </a:endParaRPr>
                    </a:p>
                  </a:txBody>
                  <a:tcPr marL="62512" marR="62512" marT="0" marB="0"/>
                </a:tc>
                <a:tc vMerge="1">
                  <a:txBody>
                    <a:bodyPr/>
                    <a:lstStyle/>
                    <a:p>
                      <a:endParaRPr lang="pl-PL"/>
                    </a:p>
                  </a:txBody>
                  <a:tcPr/>
                </a:tc>
              </a:tr>
              <a:tr h="4799992">
                <a:tc>
                  <a:txBody>
                    <a:bodyPr/>
                    <a:lstStyle/>
                    <a:p>
                      <a:pPr>
                        <a:lnSpc>
                          <a:spcPct val="115000"/>
                        </a:lnSpc>
                        <a:spcAft>
                          <a:spcPts val="0"/>
                        </a:spcAft>
                      </a:pPr>
                      <a:r>
                        <a:rPr lang="pl-PL" sz="1400">
                          <a:effectLst/>
                          <a:latin typeface="+mn-lt"/>
                          <a:ea typeface="Times New Roman" panose="02020603050405020304" pitchFamily="18" charset="0"/>
                          <a:cs typeface="Times New Roman" panose="02020603050405020304" pitchFamily="18" charset="0"/>
                        </a:rPr>
                        <a:t>OPERACJA REALIZOWANA JEST PRZEZ WNIOSKODAWCĘ, KTÓRY KORZYSTAŁ Z BEZPŁATNEGO DORADZTWA BEZPOŚREDNIEGO NA ETAPIE PRZYGOTOWANIA WNIOSKU I SZKOLEŃ OFEROWANYCH PRZEZ LGD</a:t>
                      </a:r>
                    </a:p>
                  </a:txBody>
                  <a:tcPr marL="68580" marR="68580" marT="0" marB="0" anchor="ctr"/>
                </a:tc>
                <a:tc>
                  <a:txBody>
                    <a:bodyPr/>
                    <a:lstStyle/>
                    <a:p>
                      <a:pPr algn="ctr">
                        <a:lnSpc>
                          <a:spcPct val="115000"/>
                        </a:lnSpc>
                        <a:spcAft>
                          <a:spcPts val="0"/>
                        </a:spcAft>
                      </a:pPr>
                      <a:r>
                        <a:rPr lang="pl-PL" sz="1400">
                          <a:effectLst/>
                          <a:latin typeface="+mn-lt"/>
                          <a:ea typeface="Times New Roman" panose="02020603050405020304" pitchFamily="18" charset="0"/>
                          <a:cs typeface="Times New Roman" panose="02020603050405020304" pitchFamily="18" charset="0"/>
                        </a:rPr>
                        <a:t>5</a:t>
                      </a:r>
                    </a:p>
                    <a:p>
                      <a:pPr algn="ctr">
                        <a:lnSpc>
                          <a:spcPct val="115000"/>
                        </a:lnSpc>
                        <a:spcAft>
                          <a:spcPts val="0"/>
                        </a:spcAft>
                      </a:pPr>
                      <a:r>
                        <a:rPr lang="pl-PL" sz="1400">
                          <a:effectLst/>
                          <a:latin typeface="+mn-lt"/>
                          <a:ea typeface="Times New Roman" panose="02020603050405020304" pitchFamily="18" charset="0"/>
                          <a:cs typeface="Times New Roman" panose="02020603050405020304" pitchFamily="18" charset="0"/>
                        </a:rPr>
                        <a:t>3</a:t>
                      </a:r>
                    </a:p>
                    <a:p>
                      <a:pPr algn="ctr">
                        <a:lnSpc>
                          <a:spcPct val="115000"/>
                        </a:lnSpc>
                        <a:spcAft>
                          <a:spcPts val="0"/>
                        </a:spcAft>
                      </a:pPr>
                      <a:r>
                        <a:rPr lang="pl-PL" sz="1400">
                          <a:effectLst/>
                          <a:latin typeface="+mn-lt"/>
                          <a:ea typeface="Times New Roman" panose="02020603050405020304" pitchFamily="18" charset="0"/>
                          <a:cs typeface="Times New Roman" panose="02020603050405020304" pitchFamily="18" charset="0"/>
                        </a:rPr>
                        <a:t>0</a:t>
                      </a:r>
                    </a:p>
                  </a:txBody>
                  <a:tcPr marL="68580" marR="68580" marT="0" marB="0" anchor="ctr"/>
                </a:tc>
                <a:tc>
                  <a:txBody>
                    <a:bodyPr/>
                    <a:lstStyle/>
                    <a:p>
                      <a:pPr algn="ctr">
                        <a:lnSpc>
                          <a:spcPct val="115000"/>
                        </a:lnSpc>
                        <a:spcAft>
                          <a:spcPts val="0"/>
                        </a:spcAft>
                      </a:pPr>
                      <a:r>
                        <a:rPr lang="pl-PL" sz="1300" dirty="0">
                          <a:effectLst/>
                          <a:latin typeface="+mn-lt"/>
                          <a:ea typeface="Times New Roman" panose="02020603050405020304" pitchFamily="18" charset="0"/>
                          <a:cs typeface="Times New Roman" panose="02020603050405020304" pitchFamily="18" charset="0"/>
                        </a:rPr>
                        <a:t>Kryterium weryfikowane na podstawie informacji zawartej w załączniku: „Opis zadania pod kątem spełniania lokalnych kryteriów wyboru operacji zapisanych w LSR” oraz na podstawie informacji zawartych we wniosku </a:t>
                      </a:r>
                      <a:br>
                        <a:rPr lang="pl-PL" sz="1300" dirty="0">
                          <a:effectLst/>
                          <a:latin typeface="+mn-lt"/>
                          <a:ea typeface="Times New Roman" panose="02020603050405020304" pitchFamily="18" charset="0"/>
                          <a:cs typeface="Times New Roman" panose="02020603050405020304" pitchFamily="18" charset="0"/>
                        </a:rPr>
                      </a:br>
                      <a:r>
                        <a:rPr lang="pl-PL" sz="1300" dirty="0">
                          <a:effectLst/>
                          <a:latin typeface="+mn-lt"/>
                          <a:ea typeface="Times New Roman" panose="02020603050405020304" pitchFamily="18" charset="0"/>
                          <a:cs typeface="Times New Roman" panose="02020603050405020304" pitchFamily="18" charset="0"/>
                        </a:rPr>
                        <a:t>i załącznikach.  (kryterium uznane za spełnione jeżeli:</a:t>
                      </a:r>
                    </a:p>
                    <a:p>
                      <a:pPr marL="342900" lvl="0" indent="-342900" algn="ctr">
                        <a:lnSpc>
                          <a:spcPct val="115000"/>
                        </a:lnSpc>
                        <a:spcAft>
                          <a:spcPts val="0"/>
                        </a:spcAft>
                        <a:buFont typeface="Symbol" panose="05050102010706020507" pitchFamily="18" charset="2"/>
                        <a:buChar char=""/>
                      </a:pPr>
                      <a:r>
                        <a:rPr lang="pl-PL" sz="1300" dirty="0">
                          <a:effectLst/>
                          <a:latin typeface="+mn-lt"/>
                          <a:ea typeface="Times New Roman" panose="02020603050405020304" pitchFamily="18" charset="0"/>
                          <a:cs typeface="Times New Roman" panose="02020603050405020304" pitchFamily="18" charset="0"/>
                        </a:rPr>
                        <a:t>Szkolenie - fakt uczestniczenia w szkoleniu zostanie potwierdzony przez Biuro LGD poprzez potwierdzenie uczestnictwa osobistego -  podpis na liście obecności </a:t>
                      </a:r>
                      <a:br>
                        <a:rPr lang="pl-PL" sz="1300" dirty="0">
                          <a:effectLst/>
                          <a:latin typeface="+mn-lt"/>
                          <a:ea typeface="Times New Roman" panose="02020603050405020304" pitchFamily="18" charset="0"/>
                          <a:cs typeface="Times New Roman" panose="02020603050405020304" pitchFamily="18" charset="0"/>
                        </a:rPr>
                      </a:br>
                      <a:r>
                        <a:rPr lang="pl-PL" sz="1300" dirty="0">
                          <a:effectLst/>
                          <a:latin typeface="+mn-lt"/>
                          <a:ea typeface="Times New Roman" panose="02020603050405020304" pitchFamily="18" charset="0"/>
                          <a:cs typeface="Times New Roman" panose="02020603050405020304" pitchFamily="18" charset="0"/>
                        </a:rPr>
                        <a:t>ze szkolenia przeprowadzonego przed naborem z wnioskowanego zakresu operacji; </a:t>
                      </a:r>
                    </a:p>
                    <a:p>
                      <a:pPr marL="342900" lvl="0" indent="-342900" algn="ctr">
                        <a:lnSpc>
                          <a:spcPct val="115000"/>
                        </a:lnSpc>
                        <a:spcAft>
                          <a:spcPts val="0"/>
                        </a:spcAft>
                        <a:buFont typeface="Symbol" panose="05050102010706020507" pitchFamily="18" charset="2"/>
                        <a:buChar char=""/>
                      </a:pPr>
                      <a:r>
                        <a:rPr lang="pl-PL" sz="1300" dirty="0">
                          <a:effectLst/>
                          <a:latin typeface="+mn-lt"/>
                          <a:ea typeface="Times New Roman" panose="02020603050405020304" pitchFamily="18" charset="0"/>
                          <a:cs typeface="Times New Roman" panose="02020603050405020304" pitchFamily="18" charset="0"/>
                        </a:rPr>
                        <a:t>Doradztwo bezpośrednie – osobiste konsultacje przygotowanej pełnej dokumentacji planowanego do złożenia wniosku potwierdzone przez LGD na Karcie doradztwa (wymagana kopia karty doradztwa))</a:t>
                      </a:r>
                    </a:p>
                    <a:p>
                      <a:pPr algn="ctr">
                        <a:lnSpc>
                          <a:spcPct val="115000"/>
                        </a:lnSpc>
                        <a:spcAft>
                          <a:spcPts val="0"/>
                        </a:spcAft>
                      </a:pPr>
                      <a:r>
                        <a:rPr lang="pl-PL" sz="1300" dirty="0">
                          <a:effectLst/>
                          <a:latin typeface="+mn-lt"/>
                          <a:ea typeface="Times New Roman" panose="02020603050405020304" pitchFamily="18" charset="0"/>
                          <a:cs typeface="Times New Roman" panose="02020603050405020304" pitchFamily="18" charset="0"/>
                        </a:rPr>
                        <a:t>5 pkt - wnioskodawca korzystał ze szkoleń i doradztwa na etapie przygotowania wniosku (praca z wnioskiem) </a:t>
                      </a:r>
                      <a:br>
                        <a:rPr lang="pl-PL" sz="1300" dirty="0">
                          <a:effectLst/>
                          <a:latin typeface="+mn-lt"/>
                          <a:ea typeface="Times New Roman" panose="02020603050405020304" pitchFamily="18" charset="0"/>
                          <a:cs typeface="Times New Roman" panose="02020603050405020304" pitchFamily="18" charset="0"/>
                        </a:rPr>
                      </a:br>
                      <a:r>
                        <a:rPr lang="pl-PL" sz="1300" dirty="0">
                          <a:effectLst/>
                          <a:latin typeface="+mn-lt"/>
                          <a:ea typeface="Times New Roman" panose="02020603050405020304" pitchFamily="18" charset="0"/>
                          <a:cs typeface="Times New Roman" panose="02020603050405020304" pitchFamily="18" charset="0"/>
                        </a:rPr>
                        <a:t>3 pkt - wnioskodawca korzystał z doradztwa na etapie przygotowania wniosku </a:t>
                      </a:r>
                      <a:br>
                        <a:rPr lang="pl-PL" sz="1300" dirty="0">
                          <a:effectLst/>
                          <a:latin typeface="+mn-lt"/>
                          <a:ea typeface="Times New Roman" panose="02020603050405020304" pitchFamily="18" charset="0"/>
                          <a:cs typeface="Times New Roman" panose="02020603050405020304" pitchFamily="18" charset="0"/>
                        </a:rPr>
                      </a:br>
                      <a:r>
                        <a:rPr lang="pl-PL" sz="1300" dirty="0">
                          <a:effectLst/>
                          <a:latin typeface="+mn-lt"/>
                          <a:ea typeface="Times New Roman" panose="02020603050405020304" pitchFamily="18" charset="0"/>
                          <a:cs typeface="Times New Roman" panose="02020603050405020304" pitchFamily="18" charset="0"/>
                        </a:rPr>
                        <a:t>(praca z wnioskiem) lub szkolenia</a:t>
                      </a:r>
                    </a:p>
                    <a:p>
                      <a:pPr algn="ctr">
                        <a:lnSpc>
                          <a:spcPct val="115000"/>
                        </a:lnSpc>
                        <a:spcAft>
                          <a:spcPts val="0"/>
                        </a:spcAft>
                      </a:pPr>
                      <a:r>
                        <a:rPr lang="pl-PL" sz="1300" dirty="0">
                          <a:effectLst/>
                          <a:latin typeface="+mn-lt"/>
                          <a:ea typeface="Times New Roman" panose="02020603050405020304" pitchFamily="18" charset="0"/>
                          <a:cs typeface="Times New Roman" panose="02020603050405020304" pitchFamily="18" charset="0"/>
                        </a:rPr>
                        <a:t>0 pkt - wnioskodawca nie korzystał z żadnej ww. formy doradztwa oferowanej przez LGD </a:t>
                      </a:r>
                    </a:p>
                  </a:txBody>
                  <a:tcPr marL="68580" marR="68580" marT="0" marB="0" anchor="ctr"/>
                </a:tc>
              </a:tr>
            </a:tbl>
          </a:graphicData>
        </a:graphic>
      </p:graphicFrame>
    </p:spTree>
    <p:extLst>
      <p:ext uri="{BB962C8B-B14F-4D97-AF65-F5344CB8AC3E}">
        <p14:creationId xmlns:p14="http://schemas.microsoft.com/office/powerpoint/2010/main" val="38091413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smtClean="0"/>
              <a:t>Kto może ubiegać się o pomoc </a:t>
            </a:r>
            <a:endParaRPr lang="pl-PL" dirty="0"/>
          </a:p>
        </p:txBody>
      </p:sp>
      <p:sp>
        <p:nvSpPr>
          <p:cNvPr id="3" name="Symbol zastępczy zawartości 2"/>
          <p:cNvSpPr>
            <a:spLocks noGrp="1"/>
          </p:cNvSpPr>
          <p:nvPr>
            <p:ph idx="1"/>
          </p:nvPr>
        </p:nvSpPr>
        <p:spPr/>
        <p:txBody>
          <a:bodyPr>
            <a:normAutofit fontScale="77500" lnSpcReduction="20000"/>
          </a:bodyPr>
          <a:lstStyle/>
          <a:p>
            <a:pPr marL="0" indent="0">
              <a:buNone/>
            </a:pPr>
            <a:r>
              <a:rPr lang="pl-PL" dirty="0" smtClean="0"/>
              <a:t>O </a:t>
            </a:r>
            <a:r>
              <a:rPr lang="pl-PL" dirty="0"/>
              <a:t>pomoc może ubiegać się podmiot będący:</a:t>
            </a:r>
          </a:p>
          <a:p>
            <a:r>
              <a:rPr lang="pl-PL" dirty="0" smtClean="0"/>
              <a:t>osobą </a:t>
            </a:r>
            <a:r>
              <a:rPr lang="pl-PL" dirty="0"/>
              <a:t>fizyczną, jeżeli:</a:t>
            </a:r>
          </a:p>
          <a:p>
            <a:r>
              <a:rPr lang="pl-PL" dirty="0" smtClean="0"/>
              <a:t>jest </a:t>
            </a:r>
            <a:r>
              <a:rPr lang="pl-PL" dirty="0"/>
              <a:t>obywatelem państwa członkowskiego Unii Europejskiej,</a:t>
            </a:r>
          </a:p>
          <a:p>
            <a:r>
              <a:rPr lang="pl-PL" dirty="0" smtClean="0"/>
              <a:t>jest </a:t>
            </a:r>
            <a:r>
              <a:rPr lang="pl-PL" dirty="0"/>
              <a:t>pełnoletnia,</a:t>
            </a:r>
          </a:p>
          <a:p>
            <a:r>
              <a:rPr lang="pl-PL" dirty="0" smtClean="0"/>
              <a:t>ma </a:t>
            </a:r>
            <a:r>
              <a:rPr lang="pl-PL" dirty="0"/>
              <a:t>miejsce zamieszkania na obszarze wiejskim objętym LSR - w przypadku gdy osoba fizyczna nie wykonuje działalności </a:t>
            </a:r>
            <a:r>
              <a:rPr lang="pl-PL" dirty="0" smtClean="0"/>
              <a:t>gospodarczej</a:t>
            </a:r>
          </a:p>
          <a:p>
            <a:r>
              <a:rPr lang="pl-PL" dirty="0" smtClean="0"/>
              <a:t>miejsce </a:t>
            </a:r>
            <a:r>
              <a:rPr lang="pl-PL" dirty="0"/>
              <a:t>oznaczone adresem, pod którym wykonuje działalność gospodarczą, wpisanym do Centralnej Ewidencji i Informacji o Działalności Gospodarczej, znajduje się na obszarze wiejskim objętym LSR - w przypadku gdy osoba fizyczna wykonuje działalność gospodarczą, </a:t>
            </a:r>
            <a:endParaRPr lang="pl-PL" dirty="0" smtClean="0"/>
          </a:p>
        </p:txBody>
      </p:sp>
    </p:spTree>
    <p:extLst>
      <p:ext uri="{BB962C8B-B14F-4D97-AF65-F5344CB8AC3E}">
        <p14:creationId xmlns:p14="http://schemas.microsoft.com/office/powerpoint/2010/main" val="67829554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a 4"/>
          <p:cNvGraphicFramePr>
            <a:graphicFrameLocks noGrp="1"/>
          </p:cNvGraphicFramePr>
          <p:nvPr>
            <p:extLst>
              <p:ext uri="{D42A27DB-BD31-4B8C-83A1-F6EECF244321}">
                <p14:modId xmlns:p14="http://schemas.microsoft.com/office/powerpoint/2010/main" val="3600673402"/>
              </p:ext>
            </p:extLst>
          </p:nvPr>
        </p:nvGraphicFramePr>
        <p:xfrm>
          <a:off x="395536" y="332656"/>
          <a:ext cx="8229601" cy="6260448"/>
        </p:xfrm>
        <a:graphic>
          <a:graphicData uri="http://schemas.openxmlformats.org/drawingml/2006/table">
            <a:tbl>
              <a:tblPr firstRow="1" firstCol="1" lastRow="1" lastCol="1" bandRow="1" bandCol="1">
                <a:tableStyleId>{BC89EF96-8CEA-46FF-86C4-4CE0E7609802}</a:tableStyleId>
              </a:tblPr>
              <a:tblGrid>
                <a:gridCol w="2088232"/>
                <a:gridCol w="2159118"/>
                <a:gridCol w="3982251"/>
              </a:tblGrid>
              <a:tr h="48304">
                <a:tc gridSpan="2">
                  <a:txBody>
                    <a:bodyPr/>
                    <a:lstStyle/>
                    <a:p>
                      <a:pPr algn="ctr">
                        <a:spcAft>
                          <a:spcPts val="0"/>
                        </a:spcAft>
                      </a:pPr>
                      <a:r>
                        <a:rPr lang="pl-PL" sz="1600" dirty="0">
                          <a:effectLst/>
                        </a:rPr>
                        <a:t>Lokalne kryteria wyboru</a:t>
                      </a:r>
                      <a:endParaRPr lang="pl-PL" sz="1600" dirty="0">
                        <a:effectLst/>
                        <a:latin typeface="Times New Roman" panose="02020603050405020304" pitchFamily="18" charset="0"/>
                        <a:ea typeface="Times New Roman" panose="02020603050405020304" pitchFamily="18" charset="0"/>
                      </a:endParaRPr>
                    </a:p>
                  </a:txBody>
                  <a:tcPr marL="62512" marR="62512" marT="0" marB="0"/>
                </a:tc>
                <a:tc hMerge="1">
                  <a:txBody>
                    <a:bodyPr/>
                    <a:lstStyle/>
                    <a:p>
                      <a:endParaRPr lang="pl-PL"/>
                    </a:p>
                  </a:txBody>
                  <a:tcPr/>
                </a:tc>
                <a:tc rowSpan="2">
                  <a:txBody>
                    <a:bodyPr/>
                    <a:lstStyle/>
                    <a:p>
                      <a:pPr>
                        <a:spcAft>
                          <a:spcPts val="0"/>
                        </a:spcAft>
                      </a:pPr>
                      <a:r>
                        <a:rPr lang="pl-PL" sz="1600" dirty="0">
                          <a:effectLst/>
                        </a:rPr>
                        <a:t> Wyjaśnienie do kryterium </a:t>
                      </a:r>
                      <a:endParaRPr lang="pl-PL" sz="1600" dirty="0">
                        <a:effectLst/>
                        <a:latin typeface="Times New Roman" panose="02020603050405020304" pitchFamily="18" charset="0"/>
                        <a:ea typeface="Times New Roman" panose="02020603050405020304" pitchFamily="18" charset="0"/>
                      </a:endParaRPr>
                    </a:p>
                  </a:txBody>
                  <a:tcPr marL="62512" marR="62512" marT="0" marB="0"/>
                </a:tc>
              </a:tr>
              <a:tr h="408288">
                <a:tc>
                  <a:txBody>
                    <a:bodyPr/>
                    <a:lstStyle/>
                    <a:p>
                      <a:pPr>
                        <a:spcAft>
                          <a:spcPts val="0"/>
                        </a:spcAft>
                      </a:pPr>
                      <a:r>
                        <a:rPr lang="pl-PL" sz="1600">
                          <a:effectLst/>
                        </a:rPr>
                        <a:t>Nazwa kryterium</a:t>
                      </a:r>
                      <a:endParaRPr lang="pl-PL" sz="1600">
                        <a:effectLst/>
                        <a:latin typeface="Times New Roman" panose="02020603050405020304" pitchFamily="18" charset="0"/>
                        <a:ea typeface="Times New Roman" panose="02020603050405020304" pitchFamily="18" charset="0"/>
                      </a:endParaRPr>
                    </a:p>
                  </a:txBody>
                  <a:tcPr marL="62512" marR="62512" marT="0" marB="0"/>
                </a:tc>
                <a:tc>
                  <a:txBody>
                    <a:bodyPr/>
                    <a:lstStyle/>
                    <a:p>
                      <a:pPr>
                        <a:spcAft>
                          <a:spcPts val="0"/>
                        </a:spcAft>
                      </a:pPr>
                      <a:r>
                        <a:rPr lang="pl-PL" sz="1600">
                          <a:effectLst/>
                        </a:rPr>
                        <a:t>Punktacja</a:t>
                      </a:r>
                      <a:endParaRPr lang="pl-PL" sz="1600">
                        <a:effectLst/>
                        <a:latin typeface="Times New Roman" panose="02020603050405020304" pitchFamily="18" charset="0"/>
                        <a:ea typeface="Times New Roman" panose="02020603050405020304" pitchFamily="18" charset="0"/>
                      </a:endParaRPr>
                    </a:p>
                  </a:txBody>
                  <a:tcPr marL="62512" marR="62512" marT="0" marB="0"/>
                </a:tc>
                <a:tc vMerge="1">
                  <a:txBody>
                    <a:bodyPr/>
                    <a:lstStyle/>
                    <a:p>
                      <a:endParaRPr lang="pl-PL"/>
                    </a:p>
                  </a:txBody>
                  <a:tcPr/>
                </a:tc>
              </a:tr>
              <a:tr h="4799992">
                <a:tc>
                  <a:txBody>
                    <a:bodyPr/>
                    <a:lstStyle/>
                    <a:p>
                      <a:pPr>
                        <a:lnSpc>
                          <a:spcPct val="115000"/>
                        </a:lnSpc>
                        <a:spcAft>
                          <a:spcPts val="0"/>
                        </a:spcAft>
                      </a:pPr>
                      <a:r>
                        <a:rPr lang="pl-PL" sz="1600">
                          <a:effectLst/>
                          <a:latin typeface="+mn-lt"/>
                          <a:ea typeface="Times New Roman" panose="02020603050405020304" pitchFamily="18" charset="0"/>
                          <a:cs typeface="Times New Roman" panose="02020603050405020304" pitchFamily="18" charset="0"/>
                        </a:rPr>
                        <a:t>WNIOSKODAWCA SPOZA SEKTORA PUBLICZNEGO </a:t>
                      </a:r>
                    </a:p>
                  </a:txBody>
                  <a:tcPr marL="68580" marR="68580" marT="0" marB="0" anchor="ctr"/>
                </a:tc>
                <a:tc>
                  <a:txBody>
                    <a:bodyPr/>
                    <a:lstStyle/>
                    <a:p>
                      <a:pPr algn="ctr">
                        <a:lnSpc>
                          <a:spcPct val="115000"/>
                        </a:lnSpc>
                        <a:spcAft>
                          <a:spcPts val="0"/>
                        </a:spcAft>
                      </a:pPr>
                      <a:r>
                        <a:rPr lang="pl-PL" sz="1600">
                          <a:effectLst/>
                          <a:latin typeface="+mn-lt"/>
                          <a:ea typeface="Times New Roman" panose="02020603050405020304" pitchFamily="18" charset="0"/>
                          <a:cs typeface="Times New Roman" panose="02020603050405020304" pitchFamily="18" charset="0"/>
                        </a:rPr>
                        <a:t>3</a:t>
                      </a:r>
                    </a:p>
                    <a:p>
                      <a:pPr algn="ctr">
                        <a:lnSpc>
                          <a:spcPct val="115000"/>
                        </a:lnSpc>
                        <a:spcAft>
                          <a:spcPts val="0"/>
                        </a:spcAft>
                      </a:pPr>
                      <a:r>
                        <a:rPr lang="pl-PL" sz="1600">
                          <a:effectLst/>
                          <a:latin typeface="+mn-lt"/>
                          <a:ea typeface="Times New Roman" panose="02020603050405020304" pitchFamily="18" charset="0"/>
                          <a:cs typeface="Times New Roman" panose="02020603050405020304" pitchFamily="18" charset="0"/>
                        </a:rPr>
                        <a:t>0</a:t>
                      </a:r>
                    </a:p>
                  </a:txBody>
                  <a:tcPr marL="68580" marR="68580" marT="0" marB="0" anchor="ctr"/>
                </a:tc>
                <a:tc>
                  <a:txBody>
                    <a:bodyPr/>
                    <a:lstStyle/>
                    <a:p>
                      <a:pPr algn="ctr">
                        <a:lnSpc>
                          <a:spcPct val="115000"/>
                        </a:lnSpc>
                        <a:spcAft>
                          <a:spcPts val="0"/>
                        </a:spcAft>
                      </a:pPr>
                      <a:r>
                        <a:rPr lang="pl-PL" sz="1600" dirty="0">
                          <a:effectLst/>
                          <a:latin typeface="+mn-lt"/>
                          <a:ea typeface="Times New Roman" panose="02020603050405020304" pitchFamily="18" charset="0"/>
                          <a:cs typeface="Times New Roman" panose="02020603050405020304" pitchFamily="18" charset="0"/>
                        </a:rPr>
                        <a:t>Preferuje operacje realizowane przed podmioty inne niż reprezentanci sektora publicznego, umożliwiając tym samym pozyskiwanie funduszy przez pozostałych beneficjentów, np. organizacje pozarządowe, które posiadają mniejsze doświadczenie oraz możliwości finansowe na realizacje projektów.</a:t>
                      </a:r>
                      <a:br>
                        <a:rPr lang="pl-PL" sz="1600" dirty="0">
                          <a:effectLst/>
                          <a:latin typeface="+mn-lt"/>
                          <a:ea typeface="Times New Roman" panose="02020603050405020304" pitchFamily="18" charset="0"/>
                          <a:cs typeface="Times New Roman" panose="02020603050405020304" pitchFamily="18" charset="0"/>
                        </a:rPr>
                      </a:br>
                      <a:r>
                        <a:rPr lang="pl-PL" sz="1600" dirty="0">
                          <a:effectLst/>
                          <a:latin typeface="+mn-lt"/>
                          <a:ea typeface="Times New Roman" panose="02020603050405020304" pitchFamily="18" charset="0"/>
                          <a:cs typeface="Times New Roman" panose="02020603050405020304" pitchFamily="18" charset="0"/>
                        </a:rPr>
                        <a:t>Kryterium weryfikowane na podstawie informacji zawartej w załączniku: „Opis zadania pod kątem spełniania lokalnych kryteriów wyboru operacji zapisanych w LSR” oraz na podstawie informacji zawartych we wniosku </a:t>
                      </a:r>
                      <a:br>
                        <a:rPr lang="pl-PL" sz="1600" dirty="0">
                          <a:effectLst/>
                          <a:latin typeface="+mn-lt"/>
                          <a:ea typeface="Times New Roman" panose="02020603050405020304" pitchFamily="18" charset="0"/>
                          <a:cs typeface="Times New Roman" panose="02020603050405020304" pitchFamily="18" charset="0"/>
                        </a:rPr>
                      </a:br>
                      <a:r>
                        <a:rPr lang="pl-PL" sz="1600" dirty="0">
                          <a:effectLst/>
                          <a:latin typeface="+mn-lt"/>
                          <a:ea typeface="Times New Roman" panose="02020603050405020304" pitchFamily="18" charset="0"/>
                          <a:cs typeface="Times New Roman" panose="02020603050405020304" pitchFamily="18" charset="0"/>
                        </a:rPr>
                        <a:t>i załącznikach. </a:t>
                      </a:r>
                      <a:br>
                        <a:rPr lang="pl-PL" sz="1600" dirty="0">
                          <a:effectLst/>
                          <a:latin typeface="+mn-lt"/>
                          <a:ea typeface="Times New Roman" panose="02020603050405020304" pitchFamily="18" charset="0"/>
                          <a:cs typeface="Times New Roman" panose="02020603050405020304" pitchFamily="18" charset="0"/>
                        </a:rPr>
                      </a:br>
                      <a:r>
                        <a:rPr lang="pl-PL" sz="1600" dirty="0">
                          <a:effectLst/>
                          <a:latin typeface="+mn-lt"/>
                          <a:ea typeface="Times New Roman" panose="02020603050405020304" pitchFamily="18" charset="0"/>
                          <a:cs typeface="Times New Roman" panose="02020603050405020304" pitchFamily="18" charset="0"/>
                        </a:rPr>
                        <a:t>3 pkt. - kryterium spełnione – Beneficjent inny niż Gmina lub instytucja sektora publicznego</a:t>
                      </a:r>
                    </a:p>
                    <a:p>
                      <a:pPr algn="ctr">
                        <a:lnSpc>
                          <a:spcPct val="115000"/>
                        </a:lnSpc>
                        <a:spcAft>
                          <a:spcPts val="0"/>
                        </a:spcAft>
                      </a:pPr>
                      <a:r>
                        <a:rPr lang="pl-PL" sz="1600" dirty="0">
                          <a:effectLst/>
                          <a:latin typeface="+mn-lt"/>
                          <a:ea typeface="Times New Roman" panose="02020603050405020304" pitchFamily="18" charset="0"/>
                          <a:cs typeface="Times New Roman" panose="02020603050405020304" pitchFamily="18" charset="0"/>
                        </a:rPr>
                        <a:t>0 pkt. – Beneficjent jest Gminą lub instytucją sektora publicznego</a:t>
                      </a:r>
                    </a:p>
                  </a:txBody>
                  <a:tcPr marL="68580" marR="68580" marT="0" marB="0" anchor="ctr"/>
                </a:tc>
              </a:tr>
            </a:tbl>
          </a:graphicData>
        </a:graphic>
      </p:graphicFrame>
    </p:spTree>
    <p:extLst>
      <p:ext uri="{BB962C8B-B14F-4D97-AF65-F5344CB8AC3E}">
        <p14:creationId xmlns:p14="http://schemas.microsoft.com/office/powerpoint/2010/main" val="416882196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a 4"/>
          <p:cNvGraphicFramePr>
            <a:graphicFrameLocks noGrp="1"/>
          </p:cNvGraphicFramePr>
          <p:nvPr>
            <p:extLst>
              <p:ext uri="{D42A27DB-BD31-4B8C-83A1-F6EECF244321}">
                <p14:modId xmlns:p14="http://schemas.microsoft.com/office/powerpoint/2010/main" val="3495499125"/>
              </p:ext>
            </p:extLst>
          </p:nvPr>
        </p:nvGraphicFramePr>
        <p:xfrm>
          <a:off x="467544" y="620688"/>
          <a:ext cx="8229601" cy="6015084"/>
        </p:xfrm>
        <a:graphic>
          <a:graphicData uri="http://schemas.openxmlformats.org/drawingml/2006/table">
            <a:tbl>
              <a:tblPr firstRow="1" firstCol="1" lastRow="1" lastCol="1" bandRow="1" bandCol="1">
                <a:tableStyleId>{BC89EF96-8CEA-46FF-86C4-4CE0E7609802}</a:tableStyleId>
              </a:tblPr>
              <a:tblGrid>
                <a:gridCol w="2088232"/>
                <a:gridCol w="2159118"/>
                <a:gridCol w="3982251"/>
              </a:tblGrid>
              <a:tr h="48304">
                <a:tc gridSpan="2">
                  <a:txBody>
                    <a:bodyPr/>
                    <a:lstStyle/>
                    <a:p>
                      <a:pPr algn="ctr">
                        <a:spcAft>
                          <a:spcPts val="0"/>
                        </a:spcAft>
                      </a:pPr>
                      <a:r>
                        <a:rPr lang="pl-PL" sz="1600" dirty="0">
                          <a:effectLst/>
                        </a:rPr>
                        <a:t>Lokalne kryteria wyboru</a:t>
                      </a:r>
                      <a:endParaRPr lang="pl-PL" sz="1600" dirty="0">
                        <a:effectLst/>
                        <a:latin typeface="Times New Roman" panose="02020603050405020304" pitchFamily="18" charset="0"/>
                        <a:ea typeface="Times New Roman" panose="02020603050405020304" pitchFamily="18" charset="0"/>
                      </a:endParaRPr>
                    </a:p>
                  </a:txBody>
                  <a:tcPr marL="62512" marR="62512" marT="0" marB="0"/>
                </a:tc>
                <a:tc hMerge="1">
                  <a:txBody>
                    <a:bodyPr/>
                    <a:lstStyle/>
                    <a:p>
                      <a:endParaRPr lang="pl-PL"/>
                    </a:p>
                  </a:txBody>
                  <a:tcPr/>
                </a:tc>
                <a:tc rowSpan="2">
                  <a:txBody>
                    <a:bodyPr/>
                    <a:lstStyle/>
                    <a:p>
                      <a:pPr>
                        <a:spcAft>
                          <a:spcPts val="0"/>
                        </a:spcAft>
                      </a:pPr>
                      <a:r>
                        <a:rPr lang="pl-PL" sz="1600" dirty="0">
                          <a:effectLst/>
                        </a:rPr>
                        <a:t> Wyjaśnienie do kryterium </a:t>
                      </a:r>
                      <a:endParaRPr lang="pl-PL" sz="1600" dirty="0">
                        <a:effectLst/>
                        <a:latin typeface="Times New Roman" panose="02020603050405020304" pitchFamily="18" charset="0"/>
                        <a:ea typeface="Times New Roman" panose="02020603050405020304" pitchFamily="18" charset="0"/>
                      </a:endParaRPr>
                    </a:p>
                  </a:txBody>
                  <a:tcPr marL="62512" marR="62512" marT="0" marB="0"/>
                </a:tc>
              </a:tr>
              <a:tr h="408288">
                <a:tc>
                  <a:txBody>
                    <a:bodyPr/>
                    <a:lstStyle/>
                    <a:p>
                      <a:pPr>
                        <a:spcAft>
                          <a:spcPts val="0"/>
                        </a:spcAft>
                      </a:pPr>
                      <a:r>
                        <a:rPr lang="pl-PL" sz="1600">
                          <a:effectLst/>
                        </a:rPr>
                        <a:t>Nazwa kryterium</a:t>
                      </a:r>
                      <a:endParaRPr lang="pl-PL" sz="1600">
                        <a:effectLst/>
                        <a:latin typeface="Times New Roman" panose="02020603050405020304" pitchFamily="18" charset="0"/>
                        <a:ea typeface="Times New Roman" panose="02020603050405020304" pitchFamily="18" charset="0"/>
                      </a:endParaRPr>
                    </a:p>
                  </a:txBody>
                  <a:tcPr marL="62512" marR="62512" marT="0" marB="0"/>
                </a:tc>
                <a:tc>
                  <a:txBody>
                    <a:bodyPr/>
                    <a:lstStyle/>
                    <a:p>
                      <a:pPr>
                        <a:spcAft>
                          <a:spcPts val="0"/>
                        </a:spcAft>
                      </a:pPr>
                      <a:r>
                        <a:rPr lang="pl-PL" sz="1600">
                          <a:effectLst/>
                        </a:rPr>
                        <a:t>Punktacja</a:t>
                      </a:r>
                      <a:endParaRPr lang="pl-PL" sz="1600">
                        <a:effectLst/>
                        <a:latin typeface="Times New Roman" panose="02020603050405020304" pitchFamily="18" charset="0"/>
                        <a:ea typeface="Times New Roman" panose="02020603050405020304" pitchFamily="18" charset="0"/>
                      </a:endParaRPr>
                    </a:p>
                  </a:txBody>
                  <a:tcPr marL="62512" marR="62512" marT="0" marB="0"/>
                </a:tc>
                <a:tc vMerge="1">
                  <a:txBody>
                    <a:bodyPr/>
                    <a:lstStyle/>
                    <a:p>
                      <a:endParaRPr lang="pl-PL"/>
                    </a:p>
                  </a:txBody>
                  <a:tcPr/>
                </a:tc>
              </a:tr>
              <a:tr h="4799992">
                <a:tc>
                  <a:txBody>
                    <a:bodyPr/>
                    <a:lstStyle/>
                    <a:p>
                      <a:pPr>
                        <a:lnSpc>
                          <a:spcPct val="115000"/>
                        </a:lnSpc>
                        <a:spcAft>
                          <a:spcPts val="0"/>
                        </a:spcAft>
                      </a:pPr>
                      <a:r>
                        <a:rPr lang="pl-PL" sz="1800">
                          <a:effectLst/>
                          <a:latin typeface="+mn-lt"/>
                          <a:ea typeface="Times New Roman" panose="02020603050405020304" pitchFamily="18" charset="0"/>
                          <a:cs typeface="Times New Roman" panose="02020603050405020304" pitchFamily="18" charset="0"/>
                        </a:rPr>
                        <a:t>GOTOWOŚĆ DOKUMENTACYJNA ZADANIA DO REALIZACJI </a:t>
                      </a:r>
                    </a:p>
                  </a:txBody>
                  <a:tcPr marL="68580" marR="68580" marT="0" marB="0" anchor="ctr"/>
                </a:tc>
                <a:tc>
                  <a:txBody>
                    <a:bodyPr/>
                    <a:lstStyle/>
                    <a:p>
                      <a:pPr algn="ctr">
                        <a:lnSpc>
                          <a:spcPct val="115000"/>
                        </a:lnSpc>
                        <a:spcAft>
                          <a:spcPts val="0"/>
                        </a:spcAft>
                      </a:pPr>
                      <a:r>
                        <a:rPr lang="pl-PL" sz="1800">
                          <a:effectLst/>
                          <a:latin typeface="+mn-lt"/>
                          <a:ea typeface="Times New Roman" panose="02020603050405020304" pitchFamily="18" charset="0"/>
                          <a:cs typeface="Times New Roman" panose="02020603050405020304" pitchFamily="18" charset="0"/>
                        </a:rPr>
                        <a:t>4</a:t>
                      </a:r>
                    </a:p>
                    <a:p>
                      <a:pPr algn="ctr">
                        <a:lnSpc>
                          <a:spcPct val="115000"/>
                        </a:lnSpc>
                        <a:spcAft>
                          <a:spcPts val="0"/>
                        </a:spcAft>
                      </a:pPr>
                      <a:r>
                        <a:rPr lang="pl-PL" sz="1800">
                          <a:effectLst/>
                          <a:latin typeface="+mn-lt"/>
                          <a:ea typeface="Times New Roman" panose="02020603050405020304" pitchFamily="18" charset="0"/>
                          <a:cs typeface="Times New Roman" panose="02020603050405020304" pitchFamily="18" charset="0"/>
                        </a:rPr>
                        <a:t>0</a:t>
                      </a:r>
                    </a:p>
                  </a:txBody>
                  <a:tcPr marL="68580" marR="68580" marT="0" marB="0" anchor="ctr"/>
                </a:tc>
                <a:tc>
                  <a:txBody>
                    <a:bodyPr/>
                    <a:lstStyle/>
                    <a:p>
                      <a:pPr algn="ctr">
                        <a:lnSpc>
                          <a:spcPct val="115000"/>
                        </a:lnSpc>
                        <a:spcAft>
                          <a:spcPts val="0"/>
                        </a:spcAft>
                      </a:pPr>
                      <a:r>
                        <a:rPr lang="pl-PL" sz="1800" dirty="0">
                          <a:effectLst/>
                          <a:latin typeface="+mn-lt"/>
                          <a:ea typeface="Times New Roman" panose="02020603050405020304" pitchFamily="18" charset="0"/>
                          <a:cs typeface="Times New Roman" panose="02020603050405020304" pitchFamily="18" charset="0"/>
                        </a:rPr>
                        <a:t>Preferuje operacje z kompletną dokumentacją dotyczącą zakresu realizacji operacji oraz spełniania LKW. Kryterium uznaje się za spełnione jeżeli Wnioskodawca na dzień złożenia Wniosku o przyznanie pomocy załączył do niego oraz do „Opis „projektu” pod kątem spełniania lokalnych kryteriów wyboru operacji zapisanych w LSR” wszystkie wymagane załączniki i nie został wezwany do złożenia uzupełnień w tym zakresie.</a:t>
                      </a:r>
                      <a:br>
                        <a:rPr lang="pl-PL" sz="1800" dirty="0">
                          <a:effectLst/>
                          <a:latin typeface="+mn-lt"/>
                          <a:ea typeface="Times New Roman" panose="02020603050405020304" pitchFamily="18" charset="0"/>
                          <a:cs typeface="Times New Roman" panose="02020603050405020304" pitchFamily="18" charset="0"/>
                        </a:rPr>
                      </a:br>
                      <a:r>
                        <a:rPr lang="pl-PL" sz="1800" dirty="0">
                          <a:effectLst/>
                          <a:latin typeface="+mn-lt"/>
                          <a:ea typeface="Times New Roman" panose="02020603050405020304" pitchFamily="18" charset="0"/>
                          <a:cs typeface="Times New Roman" panose="02020603050405020304" pitchFamily="18" charset="0"/>
                        </a:rPr>
                        <a:t>Kryterium weryfikowane na podstawie zawartych informacji we wniosku i załącznikach.</a:t>
                      </a:r>
                    </a:p>
                    <a:p>
                      <a:pPr algn="ctr">
                        <a:lnSpc>
                          <a:spcPct val="115000"/>
                        </a:lnSpc>
                        <a:spcAft>
                          <a:spcPts val="0"/>
                        </a:spcAft>
                      </a:pPr>
                      <a:r>
                        <a:rPr lang="pl-PL" sz="1800" dirty="0">
                          <a:effectLst/>
                          <a:latin typeface="+mn-lt"/>
                          <a:ea typeface="Times New Roman" panose="02020603050405020304" pitchFamily="18" charset="0"/>
                          <a:cs typeface="Times New Roman" panose="02020603050405020304" pitchFamily="18" charset="0"/>
                        </a:rPr>
                        <a:t>4 pkt. - kryterium spełnione</a:t>
                      </a:r>
                    </a:p>
                    <a:p>
                      <a:pPr algn="ctr">
                        <a:lnSpc>
                          <a:spcPct val="115000"/>
                        </a:lnSpc>
                        <a:spcAft>
                          <a:spcPts val="0"/>
                        </a:spcAft>
                      </a:pPr>
                      <a:r>
                        <a:rPr lang="pl-PL" sz="1800" dirty="0">
                          <a:effectLst/>
                          <a:latin typeface="+mn-lt"/>
                          <a:ea typeface="Times New Roman" panose="02020603050405020304" pitchFamily="18" charset="0"/>
                          <a:cs typeface="Times New Roman" panose="02020603050405020304" pitchFamily="18" charset="0"/>
                        </a:rPr>
                        <a:t>0 pkt. - kryterium nie spełnione</a:t>
                      </a:r>
                    </a:p>
                  </a:txBody>
                  <a:tcPr marL="68580" marR="68580" marT="0" marB="0" anchor="ctr"/>
                </a:tc>
              </a:tr>
            </a:tbl>
          </a:graphicData>
        </a:graphic>
      </p:graphicFrame>
    </p:spTree>
    <p:extLst>
      <p:ext uri="{BB962C8B-B14F-4D97-AF65-F5344CB8AC3E}">
        <p14:creationId xmlns:p14="http://schemas.microsoft.com/office/powerpoint/2010/main" val="262190523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Line 3"/>
          <p:cNvSpPr>
            <a:spLocks noChangeShapeType="1"/>
          </p:cNvSpPr>
          <p:nvPr/>
        </p:nvSpPr>
        <p:spPr bwMode="auto">
          <a:xfrm>
            <a:off x="323850" y="6237288"/>
            <a:ext cx="8382000" cy="0"/>
          </a:xfrm>
          <a:prstGeom prst="line">
            <a:avLst/>
          </a:prstGeom>
          <a:noFill/>
          <a:ln w="25400">
            <a:solidFill>
              <a:srgbClr val="008000"/>
            </a:solidFill>
            <a:round/>
            <a:headEnd/>
            <a:tailEnd/>
          </a:ln>
        </p:spPr>
        <p:txBody>
          <a:bodyPr/>
          <a:lstStyle/>
          <a:p>
            <a:endParaRPr lang="pl-PL"/>
          </a:p>
        </p:txBody>
      </p:sp>
      <p:sp>
        <p:nvSpPr>
          <p:cNvPr id="3078" name="Line 6"/>
          <p:cNvSpPr>
            <a:spLocks noChangeShapeType="1"/>
          </p:cNvSpPr>
          <p:nvPr/>
        </p:nvSpPr>
        <p:spPr bwMode="auto">
          <a:xfrm>
            <a:off x="274006" y="1700808"/>
            <a:ext cx="6948488" cy="0"/>
          </a:xfrm>
          <a:prstGeom prst="line">
            <a:avLst/>
          </a:prstGeom>
          <a:noFill/>
          <a:ln w="50800">
            <a:solidFill>
              <a:srgbClr val="008000"/>
            </a:solidFill>
            <a:round/>
            <a:headEnd/>
            <a:tailEnd/>
          </a:ln>
        </p:spPr>
        <p:txBody>
          <a:bodyPr/>
          <a:lstStyle/>
          <a:p>
            <a:endParaRPr lang="pl-PL"/>
          </a:p>
        </p:txBody>
      </p:sp>
      <p:sp>
        <p:nvSpPr>
          <p:cNvPr id="2055" name="Rectangle 8"/>
          <p:cNvSpPr>
            <a:spLocks noGrp="1" noChangeArrowheads="1"/>
          </p:cNvSpPr>
          <p:nvPr>
            <p:ph type="ctrTitle" idx="4294967295"/>
          </p:nvPr>
        </p:nvSpPr>
        <p:spPr>
          <a:xfrm>
            <a:off x="311150" y="2214563"/>
            <a:ext cx="6924675" cy="3132137"/>
          </a:xfrm>
          <a:noFill/>
        </p:spPr>
        <p:txBody>
          <a:bodyPr>
            <a:normAutofit fontScale="90000"/>
          </a:bodyPr>
          <a:lstStyle/>
          <a:p>
            <a:pPr>
              <a:spcBef>
                <a:spcPts val="600"/>
              </a:spcBef>
            </a:pPr>
            <a:r>
              <a:rPr lang="pl-PL" sz="4000" b="1" dirty="0" smtClean="0">
                <a:solidFill>
                  <a:schemeClr val="tx1"/>
                </a:solidFill>
              </a:rPr>
              <a:t>Dziękuję za uwagę!</a:t>
            </a:r>
            <a:r>
              <a:rPr lang="en-GB" sz="4000" b="1" dirty="0">
                <a:solidFill>
                  <a:srgbClr val="000000"/>
                </a:solidFill>
              </a:rPr>
              <a:t> </a:t>
            </a:r>
            <a:r>
              <a:rPr lang="pl-PL" sz="4000" b="1" dirty="0" smtClean="0">
                <a:solidFill>
                  <a:srgbClr val="000000"/>
                </a:solidFill>
              </a:rPr>
              <a:t/>
            </a:r>
            <a:br>
              <a:rPr lang="pl-PL" sz="4000" b="1" dirty="0" smtClean="0">
                <a:solidFill>
                  <a:srgbClr val="000000"/>
                </a:solidFill>
              </a:rPr>
            </a:br>
            <a:r>
              <a:rPr lang="pl-PL" sz="4000" b="1" dirty="0">
                <a:solidFill>
                  <a:srgbClr val="000000"/>
                </a:solidFill>
              </a:rPr>
              <a:t/>
            </a:r>
            <a:br>
              <a:rPr lang="pl-PL" sz="4000" b="1" dirty="0">
                <a:solidFill>
                  <a:srgbClr val="000000"/>
                </a:solidFill>
              </a:rPr>
            </a:br>
            <a:r>
              <a:rPr lang="pl-PL" sz="4000" b="1" dirty="0" smtClean="0">
                <a:solidFill>
                  <a:srgbClr val="000000"/>
                </a:solidFill>
              </a:rPr>
              <a:t/>
            </a:r>
            <a:br>
              <a:rPr lang="pl-PL" sz="4000" b="1" dirty="0" smtClean="0">
                <a:solidFill>
                  <a:srgbClr val="000000"/>
                </a:solidFill>
              </a:rPr>
            </a:br>
            <a:r>
              <a:rPr lang="en-GB" sz="2700" b="1" dirty="0" err="1" smtClean="0">
                <a:solidFill>
                  <a:srgbClr val="000000"/>
                </a:solidFill>
              </a:rPr>
              <a:t>Paweł</a:t>
            </a:r>
            <a:r>
              <a:rPr lang="en-GB" sz="2700" b="1" dirty="0" smtClean="0">
                <a:solidFill>
                  <a:srgbClr val="000000"/>
                </a:solidFill>
              </a:rPr>
              <a:t> </a:t>
            </a:r>
            <a:r>
              <a:rPr lang="en-GB" sz="2700" b="1" dirty="0" err="1" smtClean="0">
                <a:solidFill>
                  <a:srgbClr val="000000"/>
                </a:solidFill>
              </a:rPr>
              <a:t>Antoniewicz</a:t>
            </a:r>
            <a:r>
              <a:rPr lang="pl-PL" sz="2700" b="1" dirty="0" smtClean="0">
                <a:solidFill>
                  <a:srgbClr val="000000"/>
                </a:solidFill>
              </a:rPr>
              <a:t/>
            </a:r>
            <a:br>
              <a:rPr lang="pl-PL" sz="2700" b="1" dirty="0" smtClean="0">
                <a:solidFill>
                  <a:srgbClr val="000000"/>
                </a:solidFill>
              </a:rPr>
            </a:br>
            <a:r>
              <a:rPr lang="pl-PL" sz="2800" b="1" dirty="0" smtClean="0"/>
              <a:t/>
            </a:r>
            <a:br>
              <a:rPr lang="pl-PL" sz="2800" b="1" dirty="0" smtClean="0"/>
            </a:br>
            <a:r>
              <a:rPr lang="pl-PL" sz="2700" b="1" dirty="0">
                <a:solidFill>
                  <a:srgbClr val="000000"/>
                </a:solidFill>
              </a:rPr>
              <a:t/>
            </a:r>
            <a:br>
              <a:rPr lang="pl-PL" sz="2700" b="1" dirty="0">
                <a:solidFill>
                  <a:srgbClr val="000000"/>
                </a:solidFill>
              </a:rPr>
            </a:br>
            <a:r>
              <a:rPr lang="en-GB" sz="2700" b="1" dirty="0">
                <a:solidFill>
                  <a:srgbClr val="000000"/>
                </a:solidFill>
              </a:rPr>
              <a:t/>
            </a:r>
            <a:br>
              <a:rPr lang="en-GB" sz="2700" b="1" dirty="0">
                <a:solidFill>
                  <a:srgbClr val="000000"/>
                </a:solidFill>
              </a:rPr>
            </a:br>
            <a:r>
              <a:rPr lang="en-GB" sz="2700" b="1" dirty="0" err="1" smtClean="0">
                <a:solidFill>
                  <a:srgbClr val="000000"/>
                </a:solidFill>
              </a:rPr>
              <a:t>kom</a:t>
            </a:r>
            <a:r>
              <a:rPr lang="pl-PL" sz="2700" b="1" dirty="0" smtClean="0">
                <a:solidFill>
                  <a:srgbClr val="000000"/>
                </a:solidFill>
              </a:rPr>
              <a:t>.</a:t>
            </a:r>
            <a:r>
              <a:rPr lang="en-GB" sz="2700" b="1" dirty="0" smtClean="0">
                <a:solidFill>
                  <a:srgbClr val="000000"/>
                </a:solidFill>
              </a:rPr>
              <a:t> </a:t>
            </a:r>
            <a:r>
              <a:rPr lang="en-GB" sz="2700" b="1" dirty="0">
                <a:solidFill>
                  <a:srgbClr val="000000"/>
                </a:solidFill>
              </a:rPr>
              <a:t>508 801 850</a:t>
            </a:r>
            <a:br>
              <a:rPr lang="en-GB" sz="2700" b="1" dirty="0">
                <a:solidFill>
                  <a:srgbClr val="000000"/>
                </a:solidFill>
              </a:rPr>
            </a:br>
            <a:r>
              <a:rPr lang="en-GB" sz="2700" b="1" dirty="0">
                <a:solidFill>
                  <a:srgbClr val="000000"/>
                </a:solidFill>
              </a:rPr>
              <a:t>e-mail </a:t>
            </a:r>
            <a:r>
              <a:rPr lang="en-GB" sz="2700" b="1" dirty="0">
                <a:solidFill>
                  <a:srgbClr val="0000FF"/>
                </a:solidFill>
                <a:hlinkClick r:id="rId3"/>
              </a:rPr>
              <a:t>p.antoniewicz@eko.org.pl</a:t>
            </a:r>
            <a:r>
              <a:rPr lang="en-GB" sz="2700" b="1" dirty="0">
                <a:solidFill>
                  <a:srgbClr val="0000FF"/>
                </a:solidFill>
              </a:rPr>
              <a:t/>
            </a:r>
            <a:br>
              <a:rPr lang="en-GB" sz="2700" b="1" dirty="0">
                <a:solidFill>
                  <a:srgbClr val="0000FF"/>
                </a:solidFill>
              </a:rPr>
            </a:br>
            <a:r>
              <a:rPr lang="en-GB" sz="4000" b="1" dirty="0">
                <a:solidFill>
                  <a:srgbClr val="000000"/>
                </a:solidFill>
              </a:rPr>
              <a:t/>
            </a:r>
            <a:br>
              <a:rPr lang="en-GB" sz="4000" b="1" dirty="0">
                <a:solidFill>
                  <a:srgbClr val="000000"/>
                </a:solidFill>
              </a:rPr>
            </a:br>
            <a:r>
              <a:rPr lang="pl-PL" sz="4000" b="1" dirty="0" smtClean="0">
                <a:solidFill>
                  <a:schemeClr val="tx1"/>
                </a:solidFill>
              </a:rPr>
              <a:t/>
            </a:r>
            <a:br>
              <a:rPr lang="pl-PL" sz="4000" b="1" dirty="0" smtClean="0">
                <a:solidFill>
                  <a:schemeClr val="tx1"/>
                </a:solidFill>
              </a:rPr>
            </a:br>
            <a:r>
              <a:rPr lang="pl-PL" sz="2400" b="1" dirty="0" smtClean="0">
                <a:solidFill>
                  <a:schemeClr val="tx1"/>
                </a:solidFill>
              </a:rPr>
              <a:t/>
            </a:r>
            <a:br>
              <a:rPr lang="pl-PL" sz="2400" b="1" dirty="0" smtClean="0">
                <a:solidFill>
                  <a:schemeClr val="tx1"/>
                </a:solidFill>
              </a:rPr>
            </a:br>
            <a:r>
              <a:rPr lang="pl-PL" sz="1800" b="1" dirty="0" smtClean="0">
                <a:solidFill>
                  <a:schemeClr val="tx1"/>
                </a:solidFill>
              </a:rPr>
              <a:t/>
            </a:r>
            <a:br>
              <a:rPr lang="pl-PL" sz="1800" b="1" dirty="0" smtClean="0">
                <a:solidFill>
                  <a:schemeClr val="tx1"/>
                </a:solidFill>
              </a:rPr>
            </a:br>
            <a:r>
              <a:rPr lang="pl-PL" sz="1800" b="1" dirty="0" smtClean="0">
                <a:solidFill>
                  <a:schemeClr val="tx1"/>
                </a:solidFill>
              </a:rPr>
              <a:t/>
            </a:r>
            <a:br>
              <a:rPr lang="pl-PL" sz="1800" b="1" dirty="0" smtClean="0">
                <a:solidFill>
                  <a:schemeClr val="tx1"/>
                </a:solidFill>
              </a:rPr>
            </a:br>
            <a:endParaRPr lang="en-GB" sz="2800" b="1" i="1" dirty="0" smtClean="0">
              <a:solidFill>
                <a:srgbClr val="00B05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grpId="0" nodeType="afterEffect">
                                  <p:stCondLst>
                                    <p:cond delay="0"/>
                                  </p:stCondLst>
                                  <p:childTnLst>
                                    <p:set>
                                      <p:cBhvr>
                                        <p:cTn id="6" dur="1" fill="hold">
                                          <p:stCondLst>
                                            <p:cond delay="0"/>
                                          </p:stCondLst>
                                        </p:cTn>
                                        <p:tgtEl>
                                          <p:spTgt spid="3075"/>
                                        </p:tgtEl>
                                        <p:attrNameLst>
                                          <p:attrName>style.visibility</p:attrName>
                                        </p:attrNameLst>
                                      </p:cBhvr>
                                      <p:to>
                                        <p:strVal val="visible"/>
                                      </p:to>
                                    </p:set>
                                    <p:animEffect transition="in" filter="barn(outVertical)">
                                      <p:cBhvr>
                                        <p:cTn id="7" dur="500"/>
                                        <p:tgtEl>
                                          <p:spTgt spid="3075"/>
                                        </p:tgtEl>
                                      </p:cBhvr>
                                    </p:animEffect>
                                  </p:childTnLst>
                                </p:cTn>
                              </p:par>
                            </p:childTnLst>
                          </p:cTn>
                        </p:par>
                        <p:par>
                          <p:cTn id="8" fill="hold">
                            <p:stCondLst>
                              <p:cond delay="500"/>
                            </p:stCondLst>
                            <p:childTnLst>
                              <p:par>
                                <p:cTn id="9" presetID="16" presetClass="entr" presetSubtype="37" fill="hold" grpId="0" nodeType="afterEffect">
                                  <p:stCondLst>
                                    <p:cond delay="0"/>
                                  </p:stCondLst>
                                  <p:childTnLst>
                                    <p:set>
                                      <p:cBhvr>
                                        <p:cTn id="10" dur="1" fill="hold">
                                          <p:stCondLst>
                                            <p:cond delay="0"/>
                                          </p:stCondLst>
                                        </p:cTn>
                                        <p:tgtEl>
                                          <p:spTgt spid="3078"/>
                                        </p:tgtEl>
                                        <p:attrNameLst>
                                          <p:attrName>style.visibility</p:attrName>
                                        </p:attrNameLst>
                                      </p:cBhvr>
                                      <p:to>
                                        <p:strVal val="visible"/>
                                      </p:to>
                                    </p:set>
                                    <p:animEffect transition="in" filter="barn(outVertical)">
                                      <p:cBhvr>
                                        <p:cTn id="11" dur="500"/>
                                        <p:tgtEl>
                                          <p:spTgt spid="30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animBg="1"/>
      <p:bldP spid="307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smtClean="0"/>
              <a:t>Kto może ubiegać się o pomoc </a:t>
            </a:r>
            <a:endParaRPr lang="pl-PL" dirty="0"/>
          </a:p>
        </p:txBody>
      </p:sp>
      <p:sp>
        <p:nvSpPr>
          <p:cNvPr id="3" name="Symbol zastępczy zawartości 2"/>
          <p:cNvSpPr>
            <a:spLocks noGrp="1"/>
          </p:cNvSpPr>
          <p:nvPr>
            <p:ph idx="1"/>
          </p:nvPr>
        </p:nvSpPr>
        <p:spPr/>
        <p:txBody>
          <a:bodyPr>
            <a:normAutofit fontScale="92500" lnSpcReduction="20000"/>
          </a:bodyPr>
          <a:lstStyle/>
          <a:p>
            <a:pPr marL="0" indent="0">
              <a:buNone/>
            </a:pPr>
            <a:r>
              <a:rPr lang="pl-PL" dirty="0" smtClean="0"/>
              <a:t>O </a:t>
            </a:r>
            <a:r>
              <a:rPr lang="pl-PL" dirty="0"/>
              <a:t>pomoc może ubiegać się podmiot będący:</a:t>
            </a:r>
          </a:p>
          <a:p>
            <a:r>
              <a:rPr lang="pl-PL" dirty="0" smtClean="0"/>
              <a:t>osobą </a:t>
            </a:r>
            <a:r>
              <a:rPr lang="pl-PL" dirty="0"/>
              <a:t>prawną, z wyłączeniem województwa, jeżeli siedziba tej osoby lub jej oddziału znajduje się na obszarze wiejskim objętym LSR, </a:t>
            </a:r>
            <a:r>
              <a:rPr lang="pl-PL" dirty="0" smtClean="0"/>
              <a:t>albo</a:t>
            </a:r>
          </a:p>
          <a:p>
            <a:r>
              <a:rPr lang="pl-PL" dirty="0"/>
              <a:t>j</a:t>
            </a:r>
            <a:r>
              <a:rPr lang="pl-PL" dirty="0" smtClean="0"/>
              <a:t>ednostką organizacyjną nieposiadającą osobowości prawnej, której ustawa przyznaje zdolność prawną, jeżeli siedziba tej jednostki lub jej oddziału znajduje się na obszarze wiejskim objętym LSR.  </a:t>
            </a:r>
          </a:p>
          <a:p>
            <a:r>
              <a:rPr lang="pl-PL" u="sng" dirty="0" smtClean="0"/>
              <a:t>W przypadku grantów podmiot, który nie prowadzi działalności gospodarczej.</a:t>
            </a:r>
            <a:endParaRPr lang="pl-PL" u="sng" dirty="0"/>
          </a:p>
          <a:p>
            <a:pPr marL="0" indent="0">
              <a:buNone/>
            </a:pPr>
            <a:endParaRPr lang="pl-PL" dirty="0"/>
          </a:p>
        </p:txBody>
      </p:sp>
    </p:spTree>
    <p:extLst>
      <p:ext uri="{BB962C8B-B14F-4D97-AF65-F5344CB8AC3E}">
        <p14:creationId xmlns:p14="http://schemas.microsoft.com/office/powerpoint/2010/main" val="12124388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smtClean="0"/>
              <a:t>Forma pomocy</a:t>
            </a:r>
            <a:endParaRPr lang="pl-PL" dirty="0"/>
          </a:p>
        </p:txBody>
      </p:sp>
      <p:sp>
        <p:nvSpPr>
          <p:cNvPr id="3" name="Symbol zastępczy zawartości 2"/>
          <p:cNvSpPr>
            <a:spLocks noGrp="1"/>
          </p:cNvSpPr>
          <p:nvPr>
            <p:ph idx="1"/>
          </p:nvPr>
        </p:nvSpPr>
        <p:spPr/>
        <p:txBody>
          <a:bodyPr>
            <a:normAutofit/>
          </a:bodyPr>
          <a:lstStyle/>
          <a:p>
            <a:pPr marL="0" indent="0">
              <a:buNone/>
            </a:pPr>
            <a:r>
              <a:rPr lang="pl-PL" b="1" dirty="0" smtClean="0"/>
              <a:t>Forma wsparcia:</a:t>
            </a:r>
          </a:p>
          <a:p>
            <a:r>
              <a:rPr lang="pl-PL" dirty="0" smtClean="0"/>
              <a:t>Pomoc ma formę refundacji części lub całości kosztów kwalifikowalnych – do 100 % (JSFP do 63,63%), </a:t>
            </a:r>
          </a:p>
          <a:p>
            <a:r>
              <a:rPr lang="pl-PL" dirty="0" smtClean="0"/>
              <a:t>W przypadku grantów pomoc </a:t>
            </a:r>
            <a:r>
              <a:rPr lang="pl-PL" dirty="0"/>
              <a:t>ma formę </a:t>
            </a:r>
            <a:r>
              <a:rPr lang="pl-PL" dirty="0" smtClean="0"/>
              <a:t>refundacji całości </a:t>
            </a:r>
            <a:r>
              <a:rPr lang="pl-PL" dirty="0"/>
              <a:t>kosztów kwalifikowalnych</a:t>
            </a:r>
            <a:r>
              <a:rPr lang="pl-PL" dirty="0" smtClean="0"/>
              <a:t> – 100% kosztów kwalifikowalnych</a:t>
            </a:r>
            <a:r>
              <a:rPr lang="pl-PL" i="1" dirty="0" smtClean="0"/>
              <a:t>.</a:t>
            </a:r>
          </a:p>
          <a:p>
            <a:r>
              <a:rPr lang="pl-PL" dirty="0" smtClean="0"/>
              <a:t>Pomoc ma charakter pomocy de </a:t>
            </a:r>
            <a:r>
              <a:rPr lang="pl-PL" dirty="0" err="1" smtClean="0"/>
              <a:t>minimis</a:t>
            </a:r>
            <a:r>
              <a:rPr lang="pl-PL" dirty="0" smtClean="0"/>
              <a:t>.</a:t>
            </a:r>
            <a:endParaRPr lang="pl-PL" dirty="0"/>
          </a:p>
        </p:txBody>
      </p:sp>
    </p:spTree>
    <p:extLst>
      <p:ext uri="{BB962C8B-B14F-4D97-AF65-F5344CB8AC3E}">
        <p14:creationId xmlns:p14="http://schemas.microsoft.com/office/powerpoint/2010/main" val="21286523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Limity pomocy</a:t>
            </a:r>
            <a:endParaRPr lang="pl-PL" dirty="0"/>
          </a:p>
        </p:txBody>
      </p:sp>
      <p:sp>
        <p:nvSpPr>
          <p:cNvPr id="3" name="Symbol zastępczy zawartości 2"/>
          <p:cNvSpPr>
            <a:spLocks noGrp="1"/>
          </p:cNvSpPr>
          <p:nvPr>
            <p:ph idx="1"/>
          </p:nvPr>
        </p:nvSpPr>
        <p:spPr/>
        <p:txBody>
          <a:bodyPr>
            <a:normAutofit/>
          </a:bodyPr>
          <a:lstStyle/>
          <a:p>
            <a:pPr>
              <a:buNone/>
            </a:pPr>
            <a:r>
              <a:rPr lang="pl-PL" dirty="0" smtClean="0"/>
              <a:t>Limit na operację:</a:t>
            </a:r>
          </a:p>
          <a:p>
            <a:pPr>
              <a:buNone/>
            </a:pPr>
            <a:endParaRPr lang="pl-PL" dirty="0" smtClean="0"/>
          </a:p>
          <a:p>
            <a:r>
              <a:rPr lang="pl-PL" u="sng" dirty="0" smtClean="0"/>
              <a:t>Operacje powyżej 50 tys. zł:</a:t>
            </a:r>
            <a:r>
              <a:rPr lang="pl-PL" dirty="0" smtClean="0"/>
              <a:t> 300 tys. zł (podmioty z sektora JSFP limit określony w LSR)</a:t>
            </a:r>
          </a:p>
          <a:p>
            <a:pPr marL="0" indent="0">
              <a:buNone/>
            </a:pPr>
            <a:endParaRPr lang="pl-PL" dirty="0" smtClean="0"/>
          </a:p>
          <a:p>
            <a:r>
              <a:rPr lang="pl-PL" u="sng" dirty="0" smtClean="0"/>
              <a:t>Granty</a:t>
            </a:r>
            <a:r>
              <a:rPr lang="pl-PL" dirty="0" smtClean="0"/>
              <a:t>: od 5 tys. do 20 tys. zł </a:t>
            </a:r>
          </a:p>
        </p:txBody>
      </p:sp>
    </p:spTree>
    <p:extLst>
      <p:ext uri="{BB962C8B-B14F-4D97-AF65-F5344CB8AC3E}">
        <p14:creationId xmlns:p14="http://schemas.microsoft.com/office/powerpoint/2010/main" val="27148765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Koszty kwalifikowane</a:t>
            </a:r>
            <a:endParaRPr lang="pl-PL" dirty="0"/>
          </a:p>
        </p:txBody>
      </p:sp>
      <p:sp>
        <p:nvSpPr>
          <p:cNvPr id="3" name="Symbol zastępczy zawartości 2"/>
          <p:cNvSpPr>
            <a:spLocks noGrp="1"/>
          </p:cNvSpPr>
          <p:nvPr>
            <p:ph idx="1"/>
          </p:nvPr>
        </p:nvSpPr>
        <p:spPr/>
        <p:txBody>
          <a:bodyPr>
            <a:normAutofit fontScale="55000" lnSpcReduction="20000"/>
          </a:bodyPr>
          <a:lstStyle/>
          <a:p>
            <a:pPr>
              <a:buNone/>
            </a:pPr>
            <a:r>
              <a:rPr lang="pl-PL" dirty="0" smtClean="0"/>
              <a:t>Koszty które są uzasadnione zakresem operacji, niezbędne do osiągnięcia jej celu oraz racjonalne i obejmują koszty:</a:t>
            </a:r>
          </a:p>
          <a:p>
            <a:pPr>
              <a:buNone/>
            </a:pPr>
            <a:endParaRPr lang="pl-PL" dirty="0" smtClean="0"/>
          </a:p>
          <a:p>
            <a:pPr>
              <a:buNone/>
            </a:pPr>
            <a:r>
              <a:rPr lang="pl-PL" dirty="0" smtClean="0"/>
              <a:t>1) ogólne, o których mowa w art. 45 ust. 2 lit. c rozporządzenia nr 1305/2013 </a:t>
            </a:r>
            <a:r>
              <a:rPr lang="pl-PL" i="1" dirty="0" smtClean="0"/>
              <a:t>(tj. związane z kosztami budowy, nabycia, włącznie z leasingiem lub modernizacji nieruchomości, lub kosztami zakupu lub leasingu nowych maszyn i wyposażenia do wartości rynkowej majątku), takie jak:</a:t>
            </a:r>
          </a:p>
          <a:p>
            <a:pPr>
              <a:buNone/>
            </a:pPr>
            <a:r>
              <a:rPr lang="pl-PL" dirty="0" smtClean="0"/>
              <a:t>- honoraria architektów, inżynierów, opłaty za konsultacje, opłaty za doradztwo w zakresie zrównoważenia środowiskowego i gospodarczego, w tym studia wykonalności;</a:t>
            </a:r>
          </a:p>
          <a:p>
            <a:pPr>
              <a:buNone/>
            </a:pPr>
            <a:r>
              <a:rPr lang="pl-PL" i="1" dirty="0" smtClean="0"/>
              <a:t>Przy ustalaniu wysokości pomocy koszty ogólne są uwzględniane w wysokości nieprzekraczającej 10% pozostałych kosztów kwalifikowalnych operacji.</a:t>
            </a:r>
          </a:p>
          <a:p>
            <a:pPr>
              <a:buNone/>
            </a:pPr>
            <a:endParaRPr lang="pl-PL" dirty="0" smtClean="0"/>
          </a:p>
          <a:p>
            <a:pPr>
              <a:buNone/>
            </a:pPr>
            <a:r>
              <a:rPr lang="pl-PL" dirty="0" smtClean="0"/>
              <a:t>2) zakupu robót budowlanych lub usług,</a:t>
            </a:r>
          </a:p>
          <a:p>
            <a:pPr>
              <a:buNone/>
            </a:pPr>
            <a:endParaRPr lang="pl-PL" dirty="0" smtClean="0"/>
          </a:p>
          <a:p>
            <a:pPr>
              <a:buNone/>
            </a:pPr>
            <a:r>
              <a:rPr lang="pl-PL" dirty="0" smtClean="0"/>
              <a:t>3) zakupu lub rozwoju oprogramowania komputerowego oraz zakupu patentów, licencji lub wynagrodzeń za przeniesienie autorskich praw majątkowych lub znaków towarowych,</a:t>
            </a:r>
            <a:endParaRPr lang="pl-PL" dirty="0"/>
          </a:p>
        </p:txBody>
      </p:sp>
    </p:spTree>
    <p:extLst>
      <p:ext uri="{BB962C8B-B14F-4D97-AF65-F5344CB8AC3E}">
        <p14:creationId xmlns:p14="http://schemas.microsoft.com/office/powerpoint/2010/main" val="38340632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Koszty </a:t>
            </a:r>
            <a:r>
              <a:rPr lang="pl-PL" dirty="0" smtClean="0"/>
              <a:t>kwalifikowane</a:t>
            </a:r>
            <a:endParaRPr lang="pl-PL" dirty="0"/>
          </a:p>
        </p:txBody>
      </p:sp>
      <p:sp>
        <p:nvSpPr>
          <p:cNvPr id="3" name="Symbol zastępczy zawartości 2"/>
          <p:cNvSpPr>
            <a:spLocks noGrp="1"/>
          </p:cNvSpPr>
          <p:nvPr>
            <p:ph idx="1"/>
          </p:nvPr>
        </p:nvSpPr>
        <p:spPr>
          <a:xfrm>
            <a:off x="492100" y="1268760"/>
            <a:ext cx="8229600" cy="4525963"/>
          </a:xfrm>
        </p:spPr>
        <p:txBody>
          <a:bodyPr>
            <a:noAutofit/>
          </a:bodyPr>
          <a:lstStyle/>
          <a:p>
            <a:pPr>
              <a:buNone/>
            </a:pPr>
            <a:r>
              <a:rPr lang="pl-PL" sz="2200" dirty="0" smtClean="0"/>
              <a:t>4) najmu lub dzierżawy maszyn, wyposażenia lub nieruchomości,</a:t>
            </a:r>
          </a:p>
          <a:p>
            <a:pPr>
              <a:buNone/>
            </a:pPr>
            <a:endParaRPr lang="pl-PL" sz="2200" dirty="0" smtClean="0"/>
          </a:p>
          <a:p>
            <a:pPr>
              <a:buNone/>
            </a:pPr>
            <a:r>
              <a:rPr lang="pl-PL" sz="2200" dirty="0" smtClean="0"/>
              <a:t>5) zakupu nowych maszyn lub wyposażenia, a w przypadku operacji w zakresie zachowania dziedzictwa lokalnego – również używanych maszyn lub wyposażenia, stanowiących eksponaty,</a:t>
            </a:r>
          </a:p>
          <a:p>
            <a:pPr>
              <a:buNone/>
            </a:pPr>
            <a:endParaRPr lang="pl-PL" sz="2200" dirty="0" smtClean="0"/>
          </a:p>
          <a:p>
            <a:pPr>
              <a:buNone/>
            </a:pPr>
            <a:r>
              <a:rPr lang="pl-PL" sz="2200" dirty="0" smtClean="0"/>
              <a:t>6) zakupu nowych środków transportu, z wyłączeniem zakupu samochodów osobowych przeznaczonych do przewozu mniej niż 8 osób łącznie z kierowcą, (</a:t>
            </a:r>
            <a:r>
              <a:rPr lang="pl-PL" sz="2200" u="sng" dirty="0" smtClean="0"/>
              <a:t>nie w grantach)</a:t>
            </a:r>
            <a:endParaRPr lang="pl-PL" sz="2200" dirty="0" smtClean="0"/>
          </a:p>
          <a:p>
            <a:pPr>
              <a:buNone/>
            </a:pPr>
            <a:r>
              <a:rPr lang="pl-PL" sz="2200" i="1" dirty="0" smtClean="0"/>
              <a:t>Przy ustalaniu wysokości pomocy koszty zakupu środków transportu są ustalane w wysokości nieprzekraczającej 30% pozostałych kosztów kwalifikowalnych operacji, pomniejszonych o koszty ogólne.</a:t>
            </a:r>
          </a:p>
          <a:p>
            <a:pPr>
              <a:buNone/>
            </a:pPr>
            <a:endParaRPr lang="pl-PL" sz="2200" dirty="0" smtClean="0"/>
          </a:p>
          <a:p>
            <a:pPr>
              <a:buNone/>
            </a:pPr>
            <a:r>
              <a:rPr lang="pl-PL" sz="2200" dirty="0" smtClean="0"/>
              <a:t>7) zakupu nowych rzeczy innych niż wymienione w pkt. 5) i 6), w tym materiałów,</a:t>
            </a:r>
            <a:endParaRPr lang="pl-PL" sz="2200" dirty="0"/>
          </a:p>
        </p:txBody>
      </p:sp>
    </p:spTree>
    <p:extLst>
      <p:ext uri="{BB962C8B-B14F-4D97-AF65-F5344CB8AC3E}">
        <p14:creationId xmlns:p14="http://schemas.microsoft.com/office/powerpoint/2010/main" val="3959351365"/>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12414</TotalTime>
  <Words>3053</Words>
  <Application>Microsoft Office PowerPoint</Application>
  <PresentationFormat>Pokaz na ekranie (4:3)</PresentationFormat>
  <Paragraphs>332</Paragraphs>
  <Slides>42</Slides>
  <Notes>2</Notes>
  <HiddenSlides>0</HiddenSlides>
  <MMClips>0</MMClips>
  <ScaleCrop>false</ScaleCrop>
  <HeadingPairs>
    <vt:vector size="4" baseType="variant">
      <vt:variant>
        <vt:lpstr>Motyw</vt:lpstr>
      </vt:variant>
      <vt:variant>
        <vt:i4>1</vt:i4>
      </vt:variant>
      <vt:variant>
        <vt:lpstr>Tytuły slajdów</vt:lpstr>
      </vt:variant>
      <vt:variant>
        <vt:i4>42</vt:i4>
      </vt:variant>
    </vt:vector>
  </HeadingPairs>
  <TitlesOfParts>
    <vt:vector size="43" baseType="lpstr">
      <vt:lpstr>Motyw pakietu Office</vt:lpstr>
      <vt:lpstr>Prezentacja programu PowerPoint</vt:lpstr>
      <vt:lpstr>Zakres wsparcia  (rozporządzenie w sprawie szczegółowych warunków i trybu przyznawania pomocy finansowej w ramach poddziałania „Wsparcie na wdrażanie operacji w ramach strategii rozwoju lokalnego kierowanego przez społeczność objętego PROW na lata 2014 – 2020) </vt:lpstr>
      <vt:lpstr>Zakres wsparcia</vt:lpstr>
      <vt:lpstr>Kto może ubiegać się o pomoc </vt:lpstr>
      <vt:lpstr>Kto może ubiegać się o pomoc </vt:lpstr>
      <vt:lpstr>Forma pomocy</vt:lpstr>
      <vt:lpstr>Limity pomocy</vt:lpstr>
      <vt:lpstr>Koszty kwalifikowane</vt:lpstr>
      <vt:lpstr>Koszty kwalifikowane</vt:lpstr>
      <vt:lpstr>Koszty kwalifikowane</vt:lpstr>
      <vt:lpstr>Refundacja kosztów kwalifikowalnych</vt:lpstr>
      <vt:lpstr>Wkład rzeczowy</vt:lpstr>
      <vt:lpstr>Wkład rzeczowy</vt:lpstr>
      <vt:lpstr>Zasadność zakresu, racjonalność i konkurencyjność wydatków</vt:lpstr>
      <vt:lpstr>Ocena racjonalności kosztów</vt:lpstr>
      <vt:lpstr>Racjonalność na etapie oceny wniosku o przyznanie pomocy</vt:lpstr>
      <vt:lpstr>Warunki kwalifikowalności (1)</vt:lpstr>
      <vt:lpstr>Warunki kwalifikowalności (3)</vt:lpstr>
      <vt:lpstr>Lokalne kryteria wyboru</vt:lpstr>
      <vt:lpstr>Infrastruktura publiczna  MAX. liczba punktów: 34/ MIN. liczba punktów aby operacja została wybrana: 19</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Zadania grantowe   MAX. liczba punktów: 49/ MIN. liczba punktów aby operacja została wybrana: 25</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Dziękuję za uwagę!    Paweł Antoniewicz    kom. 508 801 850 e-mail p.antoniewicz@eko.org.pl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Slajd 1</dc:title>
  <dc:creator>mkret</dc:creator>
  <cp:lastModifiedBy>LGD</cp:lastModifiedBy>
  <cp:revision>1104</cp:revision>
  <cp:lastPrinted>2018-07-11T09:09:51Z</cp:lastPrinted>
  <dcterms:created xsi:type="dcterms:W3CDTF">2011-12-01T11:49:08Z</dcterms:created>
  <dcterms:modified xsi:type="dcterms:W3CDTF">2018-07-11T09:12:29Z</dcterms:modified>
</cp:coreProperties>
</file>