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handoutMasterIdLst>
    <p:handoutMasterId r:id="rId63"/>
  </p:handoutMasterIdLst>
  <p:sldIdLst>
    <p:sldId id="526" r:id="rId2"/>
    <p:sldId id="532" r:id="rId3"/>
    <p:sldId id="588" r:id="rId4"/>
    <p:sldId id="589" r:id="rId5"/>
    <p:sldId id="590" r:id="rId6"/>
    <p:sldId id="591" r:id="rId7"/>
    <p:sldId id="596" r:id="rId8"/>
    <p:sldId id="597" r:id="rId9"/>
    <p:sldId id="598" r:id="rId10"/>
    <p:sldId id="599" r:id="rId11"/>
    <p:sldId id="600" r:id="rId12"/>
    <p:sldId id="604" r:id="rId13"/>
    <p:sldId id="605" r:id="rId14"/>
    <p:sldId id="606" r:id="rId15"/>
    <p:sldId id="607" r:id="rId16"/>
    <p:sldId id="608" r:id="rId17"/>
    <p:sldId id="609" r:id="rId18"/>
    <p:sldId id="659" r:id="rId19"/>
    <p:sldId id="660" r:id="rId20"/>
    <p:sldId id="661" r:id="rId21"/>
    <p:sldId id="610" r:id="rId22"/>
    <p:sldId id="613" r:id="rId23"/>
    <p:sldId id="614" r:id="rId24"/>
    <p:sldId id="620" r:id="rId25"/>
    <p:sldId id="645" r:id="rId26"/>
    <p:sldId id="621" r:id="rId27"/>
    <p:sldId id="628" r:id="rId28"/>
    <p:sldId id="629" r:id="rId29"/>
    <p:sldId id="630" r:id="rId30"/>
    <p:sldId id="631" r:id="rId31"/>
    <p:sldId id="632" r:id="rId32"/>
    <p:sldId id="634" r:id="rId33"/>
    <p:sldId id="635" r:id="rId34"/>
    <p:sldId id="636" r:id="rId35"/>
    <p:sldId id="637" r:id="rId36"/>
    <p:sldId id="646" r:id="rId37"/>
    <p:sldId id="647" r:id="rId38"/>
    <p:sldId id="648" r:id="rId39"/>
    <p:sldId id="649" r:id="rId40"/>
    <p:sldId id="650" r:id="rId41"/>
    <p:sldId id="651" r:id="rId42"/>
    <p:sldId id="652" r:id="rId43"/>
    <p:sldId id="653" r:id="rId44"/>
    <p:sldId id="654" r:id="rId45"/>
    <p:sldId id="655" r:id="rId46"/>
    <p:sldId id="656" r:id="rId47"/>
    <p:sldId id="658" r:id="rId48"/>
    <p:sldId id="657" r:id="rId49"/>
    <p:sldId id="580" r:id="rId50"/>
    <p:sldId id="641" r:id="rId51"/>
    <p:sldId id="642" r:id="rId52"/>
    <p:sldId id="643" r:id="rId53"/>
    <p:sldId id="581" r:id="rId54"/>
    <p:sldId id="582" r:id="rId55"/>
    <p:sldId id="583" r:id="rId56"/>
    <p:sldId id="585" r:id="rId57"/>
    <p:sldId id="586" r:id="rId58"/>
    <p:sldId id="587" r:id="rId59"/>
    <p:sldId id="644" r:id="rId60"/>
    <p:sldId id="432" r:id="rId61"/>
  </p:sldIdLst>
  <p:sldSz cx="9144000" cy="6858000" type="screen4x3"/>
  <p:notesSz cx="6797675" cy="9928225"/>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 jasny 3 — Ak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97" autoAdjust="0"/>
    <p:restoredTop sz="90664" autoAdjust="0"/>
  </p:normalViewPr>
  <p:slideViewPr>
    <p:cSldViewPr>
      <p:cViewPr>
        <p:scale>
          <a:sx n="87" d="100"/>
          <a:sy n="87" d="100"/>
        </p:scale>
        <p:origin x="-1326" y="192"/>
      </p:cViewPr>
      <p:guideLst>
        <p:guide orient="horz" pos="2160"/>
        <p:guide pos="2880"/>
      </p:guideLst>
    </p:cSldViewPr>
  </p:slideViewPr>
  <p:outlineViewPr>
    <p:cViewPr>
      <p:scale>
        <a:sx n="33" d="100"/>
        <a:sy n="33" d="100"/>
      </p:scale>
      <p:origin x="264"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2946247" cy="496811"/>
          </a:xfrm>
          <a:prstGeom prst="rect">
            <a:avLst/>
          </a:prstGeom>
        </p:spPr>
        <p:txBody>
          <a:bodyPr vert="horz" lIns="92108" tIns="46054" rIns="92108" bIns="46054" rtlCol="0"/>
          <a:lstStyle>
            <a:lvl1pPr algn="l">
              <a:defRPr sz="1200"/>
            </a:lvl1pPr>
          </a:lstStyle>
          <a:p>
            <a:endParaRPr lang="pl-PL"/>
          </a:p>
        </p:txBody>
      </p:sp>
      <p:sp>
        <p:nvSpPr>
          <p:cNvPr id="3" name="Symbol zastępczy daty 2"/>
          <p:cNvSpPr>
            <a:spLocks noGrp="1"/>
          </p:cNvSpPr>
          <p:nvPr>
            <p:ph type="dt" sz="quarter" idx="1"/>
          </p:nvPr>
        </p:nvSpPr>
        <p:spPr>
          <a:xfrm>
            <a:off x="3849826" y="0"/>
            <a:ext cx="2946246" cy="496811"/>
          </a:xfrm>
          <a:prstGeom prst="rect">
            <a:avLst/>
          </a:prstGeom>
        </p:spPr>
        <p:txBody>
          <a:bodyPr vert="horz" lIns="92108" tIns="46054" rIns="92108" bIns="46054" rtlCol="0"/>
          <a:lstStyle>
            <a:lvl1pPr algn="r">
              <a:defRPr sz="1200"/>
            </a:lvl1pPr>
          </a:lstStyle>
          <a:p>
            <a:r>
              <a:rPr lang="pl-PL" smtClean="0"/>
              <a:t>27.03.2018</a:t>
            </a:r>
            <a:endParaRPr lang="pl-PL"/>
          </a:p>
        </p:txBody>
      </p:sp>
      <p:sp>
        <p:nvSpPr>
          <p:cNvPr id="4" name="Symbol zastępczy stopki 3"/>
          <p:cNvSpPr>
            <a:spLocks noGrp="1"/>
          </p:cNvSpPr>
          <p:nvPr>
            <p:ph type="ftr" sz="quarter" idx="2"/>
          </p:nvPr>
        </p:nvSpPr>
        <p:spPr>
          <a:xfrm>
            <a:off x="1" y="9429817"/>
            <a:ext cx="2946247" cy="496810"/>
          </a:xfrm>
          <a:prstGeom prst="rect">
            <a:avLst/>
          </a:prstGeom>
        </p:spPr>
        <p:txBody>
          <a:bodyPr vert="horz" lIns="92108" tIns="46054" rIns="92108" bIns="46054"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49826" y="9429817"/>
            <a:ext cx="2946246" cy="496810"/>
          </a:xfrm>
          <a:prstGeom prst="rect">
            <a:avLst/>
          </a:prstGeom>
        </p:spPr>
        <p:txBody>
          <a:bodyPr vert="horz" lIns="92108" tIns="46054" rIns="92108" bIns="46054" rtlCol="0" anchor="b"/>
          <a:lstStyle>
            <a:lvl1pPr algn="r">
              <a:defRPr sz="1200"/>
            </a:lvl1pPr>
          </a:lstStyle>
          <a:p>
            <a:fld id="{555CDA5B-FF14-4745-94B5-FB58216494E6}" type="slidenum">
              <a:rPr lang="pl-PL" smtClean="0"/>
              <a:pPr/>
              <a:t>‹#›</a:t>
            </a:fld>
            <a:endParaRPr lang="pl-PL"/>
          </a:p>
        </p:txBody>
      </p:sp>
    </p:spTree>
    <p:extLst>
      <p:ext uri="{BB962C8B-B14F-4D97-AF65-F5344CB8AC3E}">
        <p14:creationId xmlns:p14="http://schemas.microsoft.com/office/powerpoint/2010/main" val="48508564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60" cy="496411"/>
          </a:xfrm>
          <a:prstGeom prst="rect">
            <a:avLst/>
          </a:prstGeom>
        </p:spPr>
        <p:txBody>
          <a:bodyPr vert="horz" lIns="92108" tIns="46054" rIns="92108" bIns="46054" rtlCol="0"/>
          <a:lstStyle>
            <a:lvl1pPr algn="l">
              <a:defRPr sz="1200"/>
            </a:lvl1pPr>
          </a:lstStyle>
          <a:p>
            <a:endParaRPr lang="pl-PL"/>
          </a:p>
        </p:txBody>
      </p:sp>
      <p:sp>
        <p:nvSpPr>
          <p:cNvPr id="3" name="Symbol zastępczy daty 2"/>
          <p:cNvSpPr>
            <a:spLocks noGrp="1"/>
          </p:cNvSpPr>
          <p:nvPr>
            <p:ph type="dt" idx="1"/>
          </p:nvPr>
        </p:nvSpPr>
        <p:spPr>
          <a:xfrm>
            <a:off x="3850442" y="0"/>
            <a:ext cx="2945660" cy="496411"/>
          </a:xfrm>
          <a:prstGeom prst="rect">
            <a:avLst/>
          </a:prstGeom>
        </p:spPr>
        <p:txBody>
          <a:bodyPr vert="horz" lIns="92108" tIns="46054" rIns="92108" bIns="46054" rtlCol="0"/>
          <a:lstStyle>
            <a:lvl1pPr algn="r">
              <a:defRPr sz="1200"/>
            </a:lvl1pPr>
          </a:lstStyle>
          <a:p>
            <a:r>
              <a:rPr lang="pl-PL" smtClean="0"/>
              <a:t>27.03.2018</a:t>
            </a:r>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108" tIns="46054" rIns="92108" bIns="46054" rtlCol="0" anchor="ctr"/>
          <a:lstStyle/>
          <a:p>
            <a:endParaRPr lang="pl-PL"/>
          </a:p>
        </p:txBody>
      </p:sp>
      <p:sp>
        <p:nvSpPr>
          <p:cNvPr id="5" name="Symbol zastępczy notatek 4"/>
          <p:cNvSpPr>
            <a:spLocks noGrp="1"/>
          </p:cNvSpPr>
          <p:nvPr>
            <p:ph type="body" sz="quarter" idx="3"/>
          </p:nvPr>
        </p:nvSpPr>
        <p:spPr>
          <a:xfrm>
            <a:off x="679768" y="4715908"/>
            <a:ext cx="5438140" cy="4467701"/>
          </a:xfrm>
          <a:prstGeom prst="rect">
            <a:avLst/>
          </a:prstGeom>
        </p:spPr>
        <p:txBody>
          <a:bodyPr vert="horz" lIns="92108" tIns="46054" rIns="92108" bIns="46054"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30091"/>
            <a:ext cx="2945660" cy="496411"/>
          </a:xfrm>
          <a:prstGeom prst="rect">
            <a:avLst/>
          </a:prstGeom>
        </p:spPr>
        <p:txBody>
          <a:bodyPr vert="horz" lIns="92108" tIns="46054" rIns="92108" bIns="46054"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2" y="9430091"/>
            <a:ext cx="2945660" cy="496411"/>
          </a:xfrm>
          <a:prstGeom prst="rect">
            <a:avLst/>
          </a:prstGeom>
        </p:spPr>
        <p:txBody>
          <a:bodyPr vert="horz" lIns="92108" tIns="46054" rIns="92108" bIns="46054" rtlCol="0" anchor="b"/>
          <a:lstStyle>
            <a:lvl1pPr algn="r">
              <a:defRPr sz="1200"/>
            </a:lvl1pPr>
          </a:lstStyle>
          <a:p>
            <a:fld id="{4F5E03D9-16CF-4A35-BE64-E443BA1FF3D6}" type="slidenum">
              <a:rPr lang="pl-PL" smtClean="0"/>
              <a:pPr/>
              <a:t>‹#›</a:t>
            </a:fld>
            <a:endParaRPr lang="pl-PL"/>
          </a:p>
        </p:txBody>
      </p:sp>
    </p:spTree>
    <p:extLst>
      <p:ext uri="{BB962C8B-B14F-4D97-AF65-F5344CB8AC3E}">
        <p14:creationId xmlns:p14="http://schemas.microsoft.com/office/powerpoint/2010/main" val="177297309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4F5E03D9-16CF-4A35-BE64-E443BA1FF3D6}" type="slidenum">
              <a:rPr lang="pl-PL" smtClean="0"/>
              <a:pPr/>
              <a:t>1</a:t>
            </a:fld>
            <a:endParaRPr lang="pl-PL"/>
          </a:p>
        </p:txBody>
      </p:sp>
      <p:sp>
        <p:nvSpPr>
          <p:cNvPr id="5" name="Symbol zastępczy daty 4"/>
          <p:cNvSpPr>
            <a:spLocks noGrp="1"/>
          </p:cNvSpPr>
          <p:nvPr>
            <p:ph type="dt" idx="11"/>
          </p:nvPr>
        </p:nvSpPr>
        <p:spPr/>
        <p:txBody>
          <a:bodyPr/>
          <a:lstStyle/>
          <a:p>
            <a:r>
              <a:rPr lang="pl-PL" smtClean="0"/>
              <a:t>27.03.2018</a:t>
            </a:r>
            <a:endParaRPr lang="pl-PL"/>
          </a:p>
        </p:txBody>
      </p:sp>
    </p:spTree>
    <p:extLst>
      <p:ext uri="{BB962C8B-B14F-4D97-AF65-F5344CB8AC3E}">
        <p14:creationId xmlns:p14="http://schemas.microsoft.com/office/powerpoint/2010/main" val="1087806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F29BDA05-3EAD-418F-AF27-26F006BD6B94}" type="slidenum">
              <a:rPr lang="pl-PL" smtClean="0"/>
              <a:pPr/>
              <a:t>60</a:t>
            </a:fld>
            <a:endParaRPr lang="pl-PL" smtClean="0"/>
          </a:p>
        </p:txBody>
      </p:sp>
      <p:sp>
        <p:nvSpPr>
          <p:cNvPr id="22531" name="Rectangle 7"/>
          <p:cNvSpPr txBox="1">
            <a:spLocks noGrp="1" noChangeArrowheads="1"/>
          </p:cNvSpPr>
          <p:nvPr/>
        </p:nvSpPr>
        <p:spPr bwMode="auto">
          <a:xfrm>
            <a:off x="3851277" y="9429672"/>
            <a:ext cx="2944813" cy="496966"/>
          </a:xfrm>
          <a:prstGeom prst="rect">
            <a:avLst/>
          </a:prstGeom>
          <a:noFill/>
          <a:ln w="9525">
            <a:noFill/>
            <a:miter lim="800000"/>
            <a:headEnd/>
            <a:tailEnd/>
          </a:ln>
        </p:spPr>
        <p:txBody>
          <a:bodyPr lIns="93388" tIns="46694" rIns="93388" bIns="46694" anchor="b"/>
          <a:lstStyle/>
          <a:p>
            <a:pPr algn="r" defTabSz="933868">
              <a:spcBef>
                <a:spcPct val="0"/>
              </a:spcBef>
            </a:pPr>
            <a:fld id="{74DBB0EE-9C71-41FF-A48C-BBE6F1093191}" type="slidenum">
              <a:rPr lang="pl-PL" sz="1200"/>
              <a:pPr algn="r" defTabSz="933868">
                <a:spcBef>
                  <a:spcPct val="0"/>
                </a:spcBef>
              </a:pPr>
              <a:t>60</a:t>
            </a:fld>
            <a:endParaRPr lang="pl-PL" sz="1200"/>
          </a:p>
        </p:txBody>
      </p:sp>
      <p:sp>
        <p:nvSpPr>
          <p:cNvPr id="22532" name="Rectangle 2"/>
          <p:cNvSpPr>
            <a:spLocks noGrp="1" noRot="1" noChangeAspect="1" noChangeArrowheads="1" noTextEdit="1"/>
          </p:cNvSpPr>
          <p:nvPr>
            <p:ph type="sldImg"/>
          </p:nvPr>
        </p:nvSpPr>
        <p:spPr>
          <a:xfrm>
            <a:off x="920750" y="746125"/>
            <a:ext cx="4960938" cy="3721100"/>
          </a:xfrm>
          <a:ln/>
        </p:spPr>
      </p:sp>
      <p:sp>
        <p:nvSpPr>
          <p:cNvPr id="22533" name="Rectangle 3"/>
          <p:cNvSpPr>
            <a:spLocks noGrp="1" noChangeArrowheads="1"/>
          </p:cNvSpPr>
          <p:nvPr>
            <p:ph type="body" idx="1"/>
          </p:nvPr>
        </p:nvSpPr>
        <p:spPr>
          <a:xfrm>
            <a:off x="682628" y="4712455"/>
            <a:ext cx="5432425" cy="4469527"/>
          </a:xfrm>
          <a:noFill/>
          <a:ln/>
        </p:spPr>
        <p:txBody>
          <a:bodyPr lIns="93388" tIns="46694" rIns="93388" bIns="46694"/>
          <a:lstStyle/>
          <a:p>
            <a:pPr eaLnBrk="1" hangingPunct="1"/>
            <a:endParaRPr lang="en-US" smtClean="0"/>
          </a:p>
        </p:txBody>
      </p:sp>
      <p:sp>
        <p:nvSpPr>
          <p:cNvPr id="2" name="Symbol zastępczy daty 1"/>
          <p:cNvSpPr>
            <a:spLocks noGrp="1"/>
          </p:cNvSpPr>
          <p:nvPr>
            <p:ph type="dt" idx="10"/>
          </p:nvPr>
        </p:nvSpPr>
        <p:spPr/>
        <p:txBody>
          <a:bodyPr/>
          <a:lstStyle/>
          <a:p>
            <a:r>
              <a:rPr lang="pl-PL" smtClean="0"/>
              <a:t>27.03.2018</a:t>
            </a:r>
            <a:endParaRPr lang="pl-PL"/>
          </a:p>
        </p:txBody>
      </p:sp>
    </p:spTree>
    <p:extLst>
      <p:ext uri="{BB962C8B-B14F-4D97-AF65-F5344CB8AC3E}">
        <p14:creationId xmlns:p14="http://schemas.microsoft.com/office/powerpoint/2010/main" val="4006616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EA2248-8B1B-4380-AEB2-DE5E39AC6792}" type="datetimeFigureOut">
              <a:rPr lang="pl-PL" smtClean="0"/>
              <a:pPr/>
              <a:t>11.07.2018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46F7A-5B34-43A7-A3CF-EF262C0729B0}"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mailto:p.antoniewicz@eko.org.pl"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8"/>
          <p:cNvSpPr txBox="1">
            <a:spLocks noChangeArrowheads="1"/>
          </p:cNvSpPr>
          <p:nvPr/>
        </p:nvSpPr>
        <p:spPr>
          <a:xfrm>
            <a:off x="1141241" y="2021333"/>
            <a:ext cx="6743127" cy="3351883"/>
          </a:xfrm>
          <a:prstGeom prst="rect">
            <a:avLst/>
          </a:prstGeom>
          <a:no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400" b="1" dirty="0"/>
              <a:t>„Wsparcie na wdrażanie operacji w ramach strategii rozwoju lokalnego kierowanego przez społeczność” </a:t>
            </a:r>
            <a:endParaRPr lang="pl-PL" sz="2400" b="1" dirty="0" smtClean="0"/>
          </a:p>
          <a:p>
            <a:r>
              <a:rPr lang="pl-PL" sz="2400" b="1" dirty="0" smtClean="0"/>
              <a:t>dla </a:t>
            </a:r>
            <a:r>
              <a:rPr lang="pl-PL" sz="2400" b="1" dirty="0"/>
              <a:t>operacji polegających </a:t>
            </a:r>
            <a:br>
              <a:rPr lang="pl-PL" sz="2400" b="1" dirty="0"/>
            </a:br>
            <a:r>
              <a:rPr lang="pl-PL" sz="2400" b="1" dirty="0"/>
              <a:t>na podejmowaniu i rozwijaniu działalności gospodarczej </a:t>
            </a:r>
            <a:r>
              <a:rPr lang="pl-PL" sz="2400" b="1" dirty="0" smtClean="0"/>
              <a:t/>
            </a:r>
            <a:br>
              <a:rPr lang="pl-PL" sz="2400" b="1" dirty="0" smtClean="0"/>
            </a:br>
            <a:endParaRPr lang="pl-PL" sz="2400" b="1" dirty="0" smtClean="0"/>
          </a:p>
          <a:p>
            <a:r>
              <a:rPr lang="pl-PL" sz="1800" b="1" dirty="0" smtClean="0"/>
              <a:t>Paweł </a:t>
            </a:r>
            <a:r>
              <a:rPr lang="pl-PL" sz="1800" b="1" dirty="0" smtClean="0"/>
              <a:t>Antoniewicz </a:t>
            </a:r>
          </a:p>
          <a:p>
            <a:pPr>
              <a:spcBef>
                <a:spcPts val="600"/>
              </a:spcBef>
            </a:pPr>
            <a:endParaRPr lang="pl-PL" sz="1600" b="1" dirty="0" smtClean="0"/>
          </a:p>
          <a:p>
            <a:pPr>
              <a:spcBef>
                <a:spcPts val="600"/>
              </a:spcBef>
            </a:pPr>
            <a:r>
              <a:rPr lang="pl-PL" sz="1600" b="1" dirty="0" smtClean="0"/>
              <a:t>Pieszyce, 27.03.2018r.</a:t>
            </a:r>
          </a:p>
        </p:txBody>
      </p:sp>
      <p:pic>
        <p:nvPicPr>
          <p:cNvPr id="2" name="Obraz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0679" y="70998"/>
            <a:ext cx="2016224" cy="1555853"/>
          </a:xfrm>
          <a:prstGeom prst="rect">
            <a:avLst/>
          </a:prstGeom>
        </p:spPr>
      </p:pic>
      <p:pic>
        <p:nvPicPr>
          <p:cNvPr id="4" name="Obraz 3" descr="flag_yellow_low.jpg"/>
          <p:cNvPicPr>
            <a:picLocks noChangeAspect="1"/>
          </p:cNvPicPr>
          <p:nvPr/>
        </p:nvPicPr>
        <p:blipFill>
          <a:blip r:embed="rId4" cstate="print"/>
          <a:stretch>
            <a:fillRect/>
          </a:stretch>
        </p:blipFill>
        <p:spPr>
          <a:xfrm flipV="1">
            <a:off x="796199" y="462204"/>
            <a:ext cx="1157270" cy="773442"/>
          </a:xfrm>
          <a:prstGeom prst="rect">
            <a:avLst/>
          </a:prstGeom>
        </p:spPr>
      </p:pic>
      <p:pic>
        <p:nvPicPr>
          <p:cNvPr id="5" name="Obraz 4" descr="Leader.png"/>
          <p:cNvPicPr>
            <a:picLocks noChangeAspect="1"/>
          </p:cNvPicPr>
          <p:nvPr/>
        </p:nvPicPr>
        <p:blipFill>
          <a:blip r:embed="rId5" cstate="print"/>
          <a:stretch>
            <a:fillRect/>
          </a:stretch>
        </p:blipFill>
        <p:spPr>
          <a:xfrm>
            <a:off x="5076056" y="462203"/>
            <a:ext cx="832932" cy="816789"/>
          </a:xfrm>
          <a:prstGeom prst="rect">
            <a:avLst/>
          </a:prstGeom>
        </p:spPr>
      </p:pic>
      <p:pic>
        <p:nvPicPr>
          <p:cNvPr id="6" name="Obraz 5" descr="PROW-2014-2020-logo-kolor.jpg"/>
          <p:cNvPicPr>
            <a:picLocks noChangeAspect="1"/>
          </p:cNvPicPr>
          <p:nvPr/>
        </p:nvPicPr>
        <p:blipFill>
          <a:blip r:embed="rId6" cstate="print"/>
          <a:stretch>
            <a:fillRect/>
          </a:stretch>
        </p:blipFill>
        <p:spPr>
          <a:xfrm>
            <a:off x="6909278" y="511746"/>
            <a:ext cx="1306060" cy="767247"/>
          </a:xfrm>
          <a:prstGeom prst="rect">
            <a:avLst/>
          </a:prstGeom>
        </p:spPr>
      </p:pic>
      <p:sp>
        <p:nvSpPr>
          <p:cNvPr id="7" name="pole tekstowe 6"/>
          <p:cNvSpPr txBox="1"/>
          <p:nvPr/>
        </p:nvSpPr>
        <p:spPr>
          <a:xfrm>
            <a:off x="966799" y="1412936"/>
            <a:ext cx="7068689" cy="523220"/>
          </a:xfrm>
          <a:prstGeom prst="rect">
            <a:avLst/>
          </a:prstGeom>
          <a:noFill/>
        </p:spPr>
        <p:txBody>
          <a:bodyPr wrap="square" rtlCol="0">
            <a:spAutoFit/>
          </a:bodyPr>
          <a:lstStyle/>
          <a:p>
            <a:pPr algn="ctr"/>
            <a:r>
              <a:rPr lang="pl-PL" sz="1400" dirty="0" smtClean="0"/>
              <a:t>„Europejski Fundusz Rolny na rzecz Rozwoju Obszarów Wiejskich: </a:t>
            </a:r>
          </a:p>
          <a:p>
            <a:pPr algn="ctr"/>
            <a:r>
              <a:rPr lang="pl-PL" sz="1400" dirty="0" smtClean="0"/>
              <a:t>Europa Inwestująca w Obszary Wiejskie”</a:t>
            </a:r>
            <a:endParaRPr lang="pl-PL" sz="1400" dirty="0"/>
          </a:p>
        </p:txBody>
      </p:sp>
      <p:sp>
        <p:nvSpPr>
          <p:cNvPr id="9" name="pole tekstowe 8"/>
          <p:cNvSpPr txBox="1"/>
          <p:nvPr/>
        </p:nvSpPr>
        <p:spPr>
          <a:xfrm>
            <a:off x="796199" y="5589240"/>
            <a:ext cx="7553753" cy="800219"/>
          </a:xfrm>
          <a:prstGeom prst="rect">
            <a:avLst/>
          </a:prstGeom>
          <a:noFill/>
        </p:spPr>
        <p:txBody>
          <a:bodyPr wrap="square" rtlCol="0">
            <a:spAutoFit/>
          </a:bodyPr>
          <a:lstStyle/>
          <a:p>
            <a:pPr algn="ctr">
              <a:lnSpc>
                <a:spcPct val="115000"/>
              </a:lnSpc>
              <a:spcAft>
                <a:spcPts val="0"/>
              </a:spcAft>
            </a:pPr>
            <a:r>
              <a:rPr lang="pl-PL" sz="1000" dirty="0" smtClean="0"/>
              <a:t>Prezentacja opracowana  przez Pawła Antoniewicza.</a:t>
            </a:r>
          </a:p>
          <a:p>
            <a:pPr algn="ctr">
              <a:lnSpc>
                <a:spcPct val="115000"/>
              </a:lnSpc>
              <a:spcAft>
                <a:spcPts val="0"/>
              </a:spcAft>
            </a:pPr>
            <a:r>
              <a:rPr lang="pl-PL" sz="1000" dirty="0" smtClean="0"/>
              <a:t> M</a:t>
            </a:r>
            <a:r>
              <a:rPr lang="pl-PL" sz="1000" dirty="0" smtClean="0">
                <a:latin typeface="Cambria"/>
                <a:ea typeface="Calibri"/>
                <a:cs typeface="Calibri"/>
              </a:rPr>
              <a:t>ateriał współfinansowany </a:t>
            </a:r>
            <a:r>
              <a:rPr lang="pl-PL" sz="1000" dirty="0">
                <a:latin typeface="Cambria"/>
                <a:ea typeface="Calibri"/>
                <a:cs typeface="Calibri"/>
              </a:rPr>
              <a:t>jest ze środków Unii Europejskiej w ramach poddziałania „Wsparcie </a:t>
            </a:r>
            <a:br>
              <a:rPr lang="pl-PL" sz="1000" dirty="0">
                <a:latin typeface="Cambria"/>
                <a:ea typeface="Calibri"/>
                <a:cs typeface="Calibri"/>
              </a:rPr>
            </a:br>
            <a:r>
              <a:rPr lang="pl-PL" sz="1000" dirty="0">
                <a:latin typeface="Cambria"/>
                <a:ea typeface="Calibri"/>
                <a:cs typeface="Calibri"/>
              </a:rPr>
              <a:t>na rzecz kosztów bieżących i aktywizacji” Programu Rozwoju Obszarów Wiejskich na lata 2014-2020. </a:t>
            </a:r>
            <a:endParaRPr lang="pl-PL" sz="1000" dirty="0">
              <a:ea typeface="Times New Roman"/>
              <a:cs typeface="Times New Roman"/>
            </a:endParaRPr>
          </a:p>
          <a:p>
            <a:pPr algn="ctr">
              <a:lnSpc>
                <a:spcPct val="115000"/>
              </a:lnSpc>
              <a:spcAft>
                <a:spcPts val="0"/>
              </a:spcAft>
            </a:pPr>
            <a:r>
              <a:rPr lang="pl-PL" sz="1000" dirty="0">
                <a:latin typeface="Cambria"/>
                <a:ea typeface="Calibri"/>
                <a:cs typeface="Calibri"/>
              </a:rPr>
              <a:t>Instytucja Zarządzająca PROW 2014-2020 – Minister Rolnictwa i Rozwoju Wsi.</a:t>
            </a:r>
            <a:endParaRPr lang="pl-PL" sz="1000" dirty="0"/>
          </a:p>
        </p:txBody>
      </p:sp>
    </p:spTree>
    <p:extLst>
      <p:ext uri="{BB962C8B-B14F-4D97-AF65-F5344CB8AC3E}">
        <p14:creationId xmlns:p14="http://schemas.microsoft.com/office/powerpoint/2010/main" val="41099348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Rozwijanie działalności gospodarczej </a:t>
            </a:r>
            <a:endParaRPr lang="pl-PL" dirty="0"/>
          </a:p>
        </p:txBody>
      </p:sp>
      <p:sp>
        <p:nvSpPr>
          <p:cNvPr id="6" name="Rectangle 3"/>
          <p:cNvSpPr>
            <a:spLocks noGrp="1" noChangeArrowheads="1"/>
          </p:cNvSpPr>
          <p:nvPr>
            <p:ph idx="1"/>
          </p:nvPr>
        </p:nvSpPr>
        <p:spPr bwMode="auto">
          <a:xfrm>
            <a:off x="428625" y="1494304"/>
            <a:ext cx="7959799" cy="440120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2000" b="0" strike="noStrike" cap="none" normalizeH="0" baseline="0" dirty="0" smtClean="0">
                <a:ln>
                  <a:noFill/>
                </a:ln>
                <a:effectLst/>
                <a:ea typeface="Times New Roman" panose="02020603050405020304" pitchFamily="18" charset="0"/>
              </a:rPr>
              <a:t>1. Pomoc na operację</a:t>
            </a:r>
            <a:r>
              <a:rPr lang="pl-PL" altLang="pl-PL" sz="2000" dirty="0">
                <a:ea typeface="Times New Roman" panose="02020603050405020304" pitchFamily="18" charset="0"/>
              </a:rPr>
              <a:t> </a:t>
            </a:r>
            <a:r>
              <a:rPr kumimoji="0" lang="pl-PL" altLang="pl-PL" sz="2000" b="0" strike="noStrike" cap="none" normalizeH="0" baseline="0" dirty="0" smtClean="0">
                <a:ln>
                  <a:noFill/>
                </a:ln>
                <a:effectLst/>
                <a:ea typeface="Times New Roman" panose="02020603050405020304" pitchFamily="18" charset="0"/>
              </a:rPr>
              <a:t>jest przyznawana, jeżeli:</a:t>
            </a:r>
            <a:endParaRPr kumimoji="0" lang="pl-PL" altLang="pl-PL" sz="2000" b="0"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2000" b="0" strike="noStrike" cap="none" normalizeH="0" baseline="0" dirty="0" smtClean="0">
                <a:ln>
                  <a:noFill/>
                </a:ln>
                <a:effectLst/>
                <a:ea typeface="Times New Roman" panose="02020603050405020304" pitchFamily="18" charset="0"/>
              </a:rPr>
              <a:t>1) podmiot ubiegający się o jej przyznanie</a:t>
            </a:r>
            <a:r>
              <a:rPr kumimoji="0" lang="pl-PL" altLang="pl-PL" sz="2000" b="0" strike="noStrike" cap="none" normalizeH="0" dirty="0" smtClean="0">
                <a:ln>
                  <a:noFill/>
                </a:ln>
                <a:effectLst/>
                <a:ea typeface="Times New Roman" panose="02020603050405020304" pitchFamily="18" charset="0"/>
              </a:rPr>
              <a:t> </a:t>
            </a:r>
            <a:r>
              <a:rPr kumimoji="0" lang="pl-PL" altLang="pl-PL" sz="2000" b="0" strike="noStrike" cap="none" normalizeH="0" baseline="0" dirty="0" smtClean="0">
                <a:ln>
                  <a:noFill/>
                </a:ln>
                <a:effectLst/>
                <a:ea typeface="Times New Roman" panose="02020603050405020304" pitchFamily="18" charset="0"/>
              </a:rPr>
              <a:t>w okresie 3 lat poprzedzających dzień złożenia wniosku o przyznanie pomocy wykonywał łącznie co najmniej przez 365 dni działalność gospodarczą, do której stosuje się przepisy ustawy z dnia 2 lipca 2004 r. o swobodzie działalności gospodarczej, oraz nadal wykonuje tę działalność;</a:t>
            </a:r>
            <a:endParaRPr kumimoji="0" lang="pl-PL" altLang="pl-PL" sz="2000" b="0"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2000" b="0" strike="noStrike" cap="none" normalizeH="0" baseline="0" dirty="0" smtClean="0">
                <a:ln>
                  <a:noFill/>
                </a:ln>
                <a:effectLst/>
                <a:ea typeface="Times New Roman" panose="02020603050405020304" pitchFamily="18" charset="0"/>
              </a:rPr>
              <a:t>2) operacja zakłada:</a:t>
            </a:r>
            <a:endParaRPr kumimoji="0" lang="pl-PL" altLang="pl-PL" sz="2000" b="0"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2000" b="0" strike="noStrike" cap="none" normalizeH="0" baseline="0" dirty="0" smtClean="0">
                <a:ln>
                  <a:noFill/>
                </a:ln>
                <a:effectLst/>
                <a:ea typeface="Times New Roman" panose="02020603050405020304" pitchFamily="18" charset="0"/>
              </a:rPr>
              <a:t>a) utworzenie co najmniej jednego miejsca pracy w przeliczeniu na pełne etaty średnioroczne i jest to uzasadnione zakresem realizacji operacji, a osoba, dla której zostanie utworzone to miejsce pracy, zostanie zatrudniona na podstawie umowy o pracę lub spółdzielczej umowy o pracę,</a:t>
            </a:r>
            <a:endParaRPr kumimoji="0" lang="pl-PL" altLang="pl-PL" sz="2000" b="0"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2000" b="0" strike="noStrike" cap="none" normalizeH="0" baseline="0" dirty="0" smtClean="0">
                <a:ln>
                  <a:noFill/>
                </a:ln>
                <a:effectLst/>
                <a:ea typeface="Times New Roman" panose="02020603050405020304" pitchFamily="18" charset="0"/>
              </a:rPr>
              <a:t>b) utrzymanie miejsc pracy, w tym miejsc pracy, które zostaną utworzone w ramach realizacji operacji, do dnia, w którym upłyną 3 lata od dnia wypłaty płatności końcowej;</a:t>
            </a:r>
            <a:endParaRPr kumimoji="0" lang="pl-PL" altLang="pl-PL" sz="2000" b="0" strike="noStrike" cap="none" normalizeH="0" baseline="0" dirty="0" smtClean="0">
              <a:ln>
                <a:noFill/>
              </a:ln>
              <a:effectLst/>
            </a:endParaRPr>
          </a:p>
        </p:txBody>
      </p:sp>
    </p:spTree>
    <p:extLst>
      <p:ext uri="{BB962C8B-B14F-4D97-AF65-F5344CB8AC3E}">
        <p14:creationId xmlns:p14="http://schemas.microsoft.com/office/powerpoint/2010/main" val="35593631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Rozwijanie działalności gospodarczej </a:t>
            </a:r>
            <a:endParaRPr lang="pl-PL" dirty="0"/>
          </a:p>
        </p:txBody>
      </p:sp>
      <p:sp>
        <p:nvSpPr>
          <p:cNvPr id="6" name="Rectangle 3"/>
          <p:cNvSpPr>
            <a:spLocks noGrp="1" noChangeArrowheads="1"/>
          </p:cNvSpPr>
          <p:nvPr>
            <p:ph idx="1"/>
          </p:nvPr>
        </p:nvSpPr>
        <p:spPr bwMode="auto">
          <a:xfrm>
            <a:off x="453802" y="1196752"/>
            <a:ext cx="7959799" cy="541071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buNone/>
            </a:pPr>
            <a:r>
              <a:rPr lang="pl-PL" sz="2400" dirty="0"/>
              <a:t>3) podmiotowi ubiegającemu się o jej przyznanie nie została dotychczas przyznana pomoc na operację w zakresie </a:t>
            </a:r>
            <a:r>
              <a:rPr lang="pl-PL" sz="2400" dirty="0" smtClean="0"/>
              <a:t>podejmowania albo </a:t>
            </a:r>
            <a:r>
              <a:rPr lang="pl-PL" sz="2400" dirty="0"/>
              <a:t>upłynęło co najmniej 2 lata od dnia przyznania temu podmiotowi pomocy na operację w zakresie </a:t>
            </a:r>
            <a:r>
              <a:rPr lang="pl-PL" sz="2400" dirty="0" smtClean="0"/>
              <a:t>podejmowania;</a:t>
            </a:r>
          </a:p>
          <a:p>
            <a:pPr marL="0" indent="0">
              <a:buNone/>
            </a:pPr>
            <a:r>
              <a:rPr lang="pl-PL" sz="2400" dirty="0" smtClean="0"/>
              <a:t>2</a:t>
            </a:r>
            <a:r>
              <a:rPr lang="pl-PL" sz="2400" dirty="0"/>
              <a:t>. Przepisu ust. 1 pkt 2 nie stosuje się w przypadku, gdy suma kwot pomocy przyznanej jednemu podmiotowi na dotychczas realizowane operacje oraz kwoty pomocy, o której przyznanie podmiot ten ubiega się za realizację danej operacji, nie przekracza 25 tys. złotych.</a:t>
            </a:r>
          </a:p>
          <a:p>
            <a:pPr marL="0" indent="0">
              <a:buNone/>
            </a:pPr>
            <a:r>
              <a:rPr lang="pl-PL" sz="2400" dirty="0"/>
              <a:t>3. Utworzenie miejsca pracy w wyniku realizacji danej operacji nie może być uznane za spełnienie warunku, o którym mowa w ust. 1 pkt 2, w odniesieniu do innej operacji.</a:t>
            </a:r>
          </a:p>
          <a:p>
            <a:pPr marL="0" indent="0">
              <a:buNone/>
            </a:pPr>
            <a:endParaRPr lang="pl-PL" sz="2000" dirty="0"/>
          </a:p>
        </p:txBody>
      </p:sp>
    </p:spTree>
    <p:extLst>
      <p:ext uri="{BB962C8B-B14F-4D97-AF65-F5344CB8AC3E}">
        <p14:creationId xmlns:p14="http://schemas.microsoft.com/office/powerpoint/2010/main" val="6513474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Koszty kwalifikowane</a:t>
            </a:r>
            <a:endParaRPr lang="pl-PL" dirty="0"/>
          </a:p>
        </p:txBody>
      </p:sp>
      <p:sp>
        <p:nvSpPr>
          <p:cNvPr id="3" name="Symbol zastępczy zawartości 2"/>
          <p:cNvSpPr>
            <a:spLocks noGrp="1"/>
          </p:cNvSpPr>
          <p:nvPr>
            <p:ph idx="1"/>
          </p:nvPr>
        </p:nvSpPr>
        <p:spPr/>
        <p:txBody>
          <a:bodyPr>
            <a:normAutofit fontScale="55000" lnSpcReduction="20000"/>
          </a:bodyPr>
          <a:lstStyle/>
          <a:p>
            <a:pPr>
              <a:buNone/>
            </a:pPr>
            <a:r>
              <a:rPr lang="pl-PL" dirty="0" smtClean="0"/>
              <a:t>Koszty które są uzasadnione zakresem operacji, niezbędne do osiągnięcia jej celu oraz racjonalne i obejmują koszty:</a:t>
            </a:r>
          </a:p>
          <a:p>
            <a:pPr>
              <a:buNone/>
            </a:pPr>
            <a:endParaRPr lang="pl-PL" dirty="0" smtClean="0"/>
          </a:p>
          <a:p>
            <a:pPr>
              <a:buNone/>
            </a:pPr>
            <a:r>
              <a:rPr lang="pl-PL" dirty="0" smtClean="0"/>
              <a:t>1) ogólne, o których mowa w art. 45 ust. 2 lit. c rozporządzenia nr 1305/2013 </a:t>
            </a:r>
            <a:r>
              <a:rPr lang="pl-PL" i="1" dirty="0" smtClean="0"/>
              <a:t>(tj. związane z kosztami budowy, nabycia, włącznie z leasingiem lub modernizacji nieruchomości, lub kosztami zakupu lub leasingu nowych maszyn i wyposażenia do wartości rynkowej majątku), takie jak:</a:t>
            </a:r>
          </a:p>
          <a:p>
            <a:pPr>
              <a:buNone/>
            </a:pPr>
            <a:r>
              <a:rPr lang="pl-PL" dirty="0" smtClean="0"/>
              <a:t>- honoraria architektów, inżynierów, opłaty za konsultacje, opłaty za doradztwo w zakresie zrównoważenia środowiskowego i gospodarczego, w tym studia wykonalności;</a:t>
            </a:r>
          </a:p>
          <a:p>
            <a:pPr>
              <a:buNone/>
            </a:pPr>
            <a:r>
              <a:rPr lang="pl-PL" i="1" dirty="0" smtClean="0"/>
              <a:t>Przy ustalaniu wysokości pomocy koszty ogólne są uwzględniane w wysokości nieprzekraczającej 10% pozostałych kosztów kwalifikowalnych operacji.</a:t>
            </a:r>
          </a:p>
          <a:p>
            <a:pPr>
              <a:buNone/>
            </a:pPr>
            <a:endParaRPr lang="pl-PL" dirty="0" smtClean="0"/>
          </a:p>
          <a:p>
            <a:pPr>
              <a:buNone/>
            </a:pPr>
            <a:r>
              <a:rPr lang="pl-PL" dirty="0" smtClean="0"/>
              <a:t>2) zakupu robót budowlanych lub usług,</a:t>
            </a:r>
          </a:p>
          <a:p>
            <a:pPr>
              <a:buNone/>
            </a:pPr>
            <a:endParaRPr lang="pl-PL" dirty="0" smtClean="0"/>
          </a:p>
          <a:p>
            <a:pPr>
              <a:buNone/>
            </a:pPr>
            <a:r>
              <a:rPr lang="pl-PL" dirty="0" smtClean="0"/>
              <a:t>3) zakupu lub rozwoju oprogramowania komputerowego oraz zakupu patentów, licencji lub wynagrodzeń za przeniesienie autorskich praw majątkowych lub znaków towarowych,</a:t>
            </a:r>
            <a:endParaRPr lang="pl-PL" dirty="0"/>
          </a:p>
        </p:txBody>
      </p:sp>
    </p:spTree>
    <p:extLst>
      <p:ext uri="{BB962C8B-B14F-4D97-AF65-F5344CB8AC3E}">
        <p14:creationId xmlns:p14="http://schemas.microsoft.com/office/powerpoint/2010/main" val="3834063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Koszty </a:t>
            </a:r>
            <a:r>
              <a:rPr lang="pl-PL" dirty="0" smtClean="0"/>
              <a:t>kwalifikowane</a:t>
            </a:r>
            <a:endParaRPr lang="pl-PL" dirty="0"/>
          </a:p>
        </p:txBody>
      </p:sp>
      <p:sp>
        <p:nvSpPr>
          <p:cNvPr id="3" name="Symbol zastępczy zawartości 2"/>
          <p:cNvSpPr>
            <a:spLocks noGrp="1"/>
          </p:cNvSpPr>
          <p:nvPr>
            <p:ph idx="1"/>
          </p:nvPr>
        </p:nvSpPr>
        <p:spPr>
          <a:xfrm>
            <a:off x="492100" y="1268760"/>
            <a:ext cx="8229600" cy="4525963"/>
          </a:xfrm>
        </p:spPr>
        <p:txBody>
          <a:bodyPr>
            <a:noAutofit/>
          </a:bodyPr>
          <a:lstStyle/>
          <a:p>
            <a:pPr>
              <a:buNone/>
            </a:pPr>
            <a:r>
              <a:rPr lang="pl-PL" sz="2200" dirty="0" smtClean="0"/>
              <a:t>4) najmu lub dzierżawy maszyn, wyposażenia lub nieruchomości,</a:t>
            </a:r>
          </a:p>
          <a:p>
            <a:pPr>
              <a:buNone/>
            </a:pPr>
            <a:endParaRPr lang="pl-PL" sz="2200" dirty="0" smtClean="0"/>
          </a:p>
          <a:p>
            <a:pPr>
              <a:buNone/>
            </a:pPr>
            <a:r>
              <a:rPr lang="pl-PL" sz="2200" dirty="0" smtClean="0"/>
              <a:t>5) zakupu nowych maszyn lub wyposażenia, a w przypadku operacji w zakresie zachowania dziedzictwa lokalnego – również używanych maszyn lub wyposażenia, stanowiących eksponaty,</a:t>
            </a:r>
          </a:p>
          <a:p>
            <a:pPr>
              <a:buNone/>
            </a:pPr>
            <a:endParaRPr lang="pl-PL" sz="2200" dirty="0" smtClean="0"/>
          </a:p>
          <a:p>
            <a:pPr>
              <a:buNone/>
            </a:pPr>
            <a:r>
              <a:rPr lang="pl-PL" sz="2200" dirty="0" smtClean="0"/>
              <a:t>6) zakupu nowych środków transportu, z wyłączeniem zakupu samochodów osobowych przeznaczonych do przewozu mniej niż 8 osób łącznie z kierowcą,</a:t>
            </a:r>
          </a:p>
          <a:p>
            <a:pPr>
              <a:buNone/>
            </a:pPr>
            <a:r>
              <a:rPr lang="pl-PL" sz="2200" i="1" dirty="0" smtClean="0"/>
              <a:t>Przy ustalaniu wysokości pomocy koszty zakupu środków transportu są ustalane w wysokości nieprzekraczającej 30% pozostałych kosztów kwalifikowalnych operacji, pomniejszonych o koszty ogólne.</a:t>
            </a:r>
          </a:p>
          <a:p>
            <a:pPr>
              <a:buNone/>
            </a:pPr>
            <a:endParaRPr lang="pl-PL" sz="2200" dirty="0" smtClean="0"/>
          </a:p>
          <a:p>
            <a:pPr>
              <a:buNone/>
            </a:pPr>
            <a:r>
              <a:rPr lang="pl-PL" sz="2200" dirty="0" smtClean="0"/>
              <a:t>7) zakupu nowych rzeczy innych niż wymienione w pkt. 5) i 6), w tym materiałów,</a:t>
            </a:r>
            <a:endParaRPr lang="pl-PL" sz="2200" dirty="0"/>
          </a:p>
        </p:txBody>
      </p:sp>
    </p:spTree>
    <p:extLst>
      <p:ext uri="{BB962C8B-B14F-4D97-AF65-F5344CB8AC3E}">
        <p14:creationId xmlns:p14="http://schemas.microsoft.com/office/powerpoint/2010/main" val="39593513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Koszty </a:t>
            </a:r>
            <a:r>
              <a:rPr lang="pl-PL" dirty="0" smtClean="0"/>
              <a:t>kwalifikowane</a:t>
            </a:r>
            <a:endParaRPr lang="pl-PL" dirty="0"/>
          </a:p>
        </p:txBody>
      </p:sp>
      <p:sp>
        <p:nvSpPr>
          <p:cNvPr id="3" name="Symbol zastępczy zawartości 2"/>
          <p:cNvSpPr>
            <a:spLocks noGrp="1"/>
          </p:cNvSpPr>
          <p:nvPr>
            <p:ph idx="1"/>
          </p:nvPr>
        </p:nvSpPr>
        <p:spPr/>
        <p:txBody>
          <a:bodyPr>
            <a:normAutofit fontScale="70000" lnSpcReduction="20000"/>
          </a:bodyPr>
          <a:lstStyle/>
          <a:p>
            <a:pPr>
              <a:buNone/>
            </a:pPr>
            <a:r>
              <a:rPr lang="pl-PL" dirty="0" smtClean="0"/>
              <a:t>8)    wynagrodzenia i innych świadczeń, o których mowa w Kodeksie pracy, związanych z pracą pracowników beneficjenta, a także inne koszty ponoszone przez beneficjenta na podstawie odrębnych przepisów w związku z zatrudnieniem tych pracowników – w przypadku operacji w zakresie </a:t>
            </a:r>
            <a:r>
              <a:rPr lang="pl-PL" u="sng" dirty="0" smtClean="0"/>
              <a:t>tworzenia lub rozwoju inkubatorów przetwórstwa lokalnego i wspierania współpracy między podmiotami wykonującymi działalność gospodarczą,</a:t>
            </a:r>
          </a:p>
          <a:p>
            <a:pPr>
              <a:buNone/>
            </a:pPr>
            <a:endParaRPr lang="pl-PL" dirty="0" smtClean="0"/>
          </a:p>
          <a:p>
            <a:pPr>
              <a:buNone/>
            </a:pPr>
            <a:r>
              <a:rPr lang="pl-PL" dirty="0" smtClean="0"/>
              <a:t>9) podatku od towarów i usług (VAT), zgodnie z art. 69 ust. 3 lit. c rozporządzenia nr 1303/2013 </a:t>
            </a:r>
            <a:r>
              <a:rPr lang="pl-PL" i="1" dirty="0" smtClean="0"/>
              <a:t>(podatek od wartości dodanej (VAT), z wyjątkiem podatku którego nie można odzyskać na mocy prawodawstwa krajowego VAT)</a:t>
            </a:r>
          </a:p>
          <a:p>
            <a:pPr>
              <a:buNone/>
            </a:pPr>
            <a:r>
              <a:rPr lang="pl-PL" dirty="0" smtClean="0"/>
              <a:t>Do kosztów kwalifikowalnych zalicza się także wartość wkładu rzeczowego, o którym mowa w art. 69 ust. 1 rozporządzenia nr 1303/2013.</a:t>
            </a:r>
          </a:p>
          <a:p>
            <a:pPr>
              <a:buNone/>
            </a:pPr>
            <a:endParaRPr lang="pl-PL" dirty="0" smtClean="0">
              <a:solidFill>
                <a:srgbClr val="FF0000"/>
              </a:solidFill>
            </a:endParaRPr>
          </a:p>
        </p:txBody>
      </p:sp>
    </p:spTree>
    <p:extLst>
      <p:ext uri="{BB962C8B-B14F-4D97-AF65-F5344CB8AC3E}">
        <p14:creationId xmlns:p14="http://schemas.microsoft.com/office/powerpoint/2010/main" val="10952161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618"/>
            <a:ext cx="8229600" cy="1143000"/>
          </a:xfrm>
        </p:spPr>
        <p:txBody>
          <a:bodyPr>
            <a:normAutofit fontScale="90000"/>
          </a:bodyPr>
          <a:lstStyle/>
          <a:p>
            <a:r>
              <a:rPr lang="pl-PL" dirty="0" smtClean="0"/>
              <a:t>Refundacja kosztów kwalifikowalnych</a:t>
            </a:r>
            <a:endParaRPr lang="pl-PL" dirty="0"/>
          </a:p>
        </p:txBody>
      </p:sp>
      <p:sp>
        <p:nvSpPr>
          <p:cNvPr id="3" name="Symbol zastępczy zawartości 2"/>
          <p:cNvSpPr>
            <a:spLocks noGrp="1"/>
          </p:cNvSpPr>
          <p:nvPr>
            <p:ph idx="1"/>
          </p:nvPr>
        </p:nvSpPr>
        <p:spPr>
          <a:xfrm>
            <a:off x="457200" y="1052736"/>
            <a:ext cx="8229600" cy="4525963"/>
          </a:xfrm>
        </p:spPr>
        <p:txBody>
          <a:bodyPr>
            <a:noAutofit/>
          </a:bodyPr>
          <a:lstStyle/>
          <a:p>
            <a:pPr>
              <a:buNone/>
            </a:pPr>
            <a:r>
              <a:rPr lang="pl-PL" sz="2200" dirty="0" smtClean="0"/>
              <a:t>Koszty </a:t>
            </a:r>
            <a:r>
              <a:rPr lang="pl-PL" sz="2200" dirty="0" err="1" smtClean="0"/>
              <a:t>kwalifikowalne</a:t>
            </a:r>
            <a:r>
              <a:rPr lang="pl-PL" sz="2200" dirty="0" smtClean="0"/>
              <a:t> podlegają refundacji w pełnej wysokości, jeżeli zostały:</a:t>
            </a:r>
          </a:p>
          <a:p>
            <a:pPr>
              <a:buNone/>
            </a:pPr>
            <a:r>
              <a:rPr lang="pl-PL" sz="2200" dirty="0" smtClean="0"/>
              <a:t>1) poniesione:</a:t>
            </a:r>
          </a:p>
          <a:p>
            <a:pPr>
              <a:buNone/>
            </a:pPr>
            <a:r>
              <a:rPr lang="pl-PL" sz="2200" dirty="0" smtClean="0"/>
              <a:t>a) od dnia, w którym została zawarta umowa, a w przypadku kosztów ogólnych – od dnia 1 stycznia 2014 r.,</a:t>
            </a:r>
          </a:p>
          <a:p>
            <a:pPr>
              <a:buNone/>
            </a:pPr>
            <a:r>
              <a:rPr lang="pl-PL" sz="2200" dirty="0" smtClean="0"/>
              <a:t>b) zgodnie z przepisami o zamówieniach publicznych, a gdy te przepisy nie mają zastosowania – w wyniku wyboru przez beneficjenta wykonawców poszczególnych zadań ujętych w zestawieniu rzeczowo-finansowym operacji z zachowaniem konkurencyjnego trybu ich wyboru określonego w umowie,</a:t>
            </a:r>
          </a:p>
          <a:p>
            <a:pPr>
              <a:buNone/>
            </a:pPr>
            <a:r>
              <a:rPr lang="pl-PL" sz="2200" dirty="0" smtClean="0"/>
              <a:t>c) w formie rozliczenia pieniężnego, a w przypadku transakcji, której wartość, bez względu na liczbę wynikających z niej płatności, przekracza 1 tys. złotych – w formie rozliczenia bezgotówkowego;</a:t>
            </a:r>
          </a:p>
          <a:p>
            <a:pPr>
              <a:buNone/>
            </a:pPr>
            <a:r>
              <a:rPr lang="pl-PL" sz="2200" dirty="0" smtClean="0"/>
              <a:t>2) uwzględnione w oddzielnym systemie rachunkowości albo do ich identyfikacji wykorzystano odpowiedni kod rachunkowy, o których mowa w art. 66 ust. 1 lit. c </a:t>
            </a:r>
            <a:r>
              <a:rPr lang="pl-PL" sz="2200" dirty="0" err="1" smtClean="0"/>
              <a:t>ppkt</a:t>
            </a:r>
            <a:r>
              <a:rPr lang="pl-PL" sz="2200" dirty="0" smtClean="0"/>
              <a:t> i rozporządzenia nr 1305/2013.</a:t>
            </a:r>
            <a:endParaRPr lang="pl-PL" sz="2200" dirty="0"/>
          </a:p>
        </p:txBody>
      </p:sp>
    </p:spTree>
    <p:extLst>
      <p:ext uri="{BB962C8B-B14F-4D97-AF65-F5344CB8AC3E}">
        <p14:creationId xmlns:p14="http://schemas.microsoft.com/office/powerpoint/2010/main" val="41775380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Wkład rzeczowy</a:t>
            </a:r>
            <a:endParaRPr lang="pl-PL" dirty="0"/>
          </a:p>
        </p:txBody>
      </p:sp>
      <p:sp>
        <p:nvSpPr>
          <p:cNvPr id="3" name="Symbol zastępczy zawartości 2"/>
          <p:cNvSpPr>
            <a:spLocks noGrp="1"/>
          </p:cNvSpPr>
          <p:nvPr>
            <p:ph idx="1"/>
          </p:nvPr>
        </p:nvSpPr>
        <p:spPr/>
        <p:txBody>
          <a:bodyPr>
            <a:noAutofit/>
          </a:bodyPr>
          <a:lstStyle/>
          <a:p>
            <a:pPr>
              <a:buNone/>
            </a:pPr>
            <a:r>
              <a:rPr lang="pl-PL" sz="2000" dirty="0" smtClean="0"/>
              <a:t>Do kosztów kwalifikowalnych zalicza się także wartość wkładu rzeczowego, o którym mowa w art. 69 ust. 1 rozporządzenia nr 1303/2013.</a:t>
            </a:r>
          </a:p>
          <a:p>
            <a:pPr>
              <a:buNone/>
            </a:pPr>
            <a:endParaRPr lang="pl-PL" sz="2000" dirty="0" smtClean="0"/>
          </a:p>
          <a:p>
            <a:pPr>
              <a:buNone/>
            </a:pPr>
            <a:r>
              <a:rPr lang="pl-PL" sz="2000" dirty="0" smtClean="0"/>
              <a:t>Wkłady rzeczowe w formie robót budowlanych, towarów, usług, gruntów i nieruchomości, w przypadku których nie dokonano żadnych płatności w gotówce potwierdzonych fakturami lub dokumentami o równoważnej wartości dowodowej, mogą stanowić wydatki </a:t>
            </a:r>
            <a:r>
              <a:rPr lang="pl-PL" sz="2000" dirty="0" err="1" smtClean="0"/>
              <a:t>kwalifikowalne</a:t>
            </a:r>
            <a:r>
              <a:rPr lang="pl-PL" sz="2000" dirty="0" smtClean="0"/>
              <a:t> jeżeli:</a:t>
            </a:r>
          </a:p>
          <a:p>
            <a:r>
              <a:rPr lang="pl-PL" sz="2000" dirty="0" smtClean="0"/>
              <a:t>wydatki publiczne wypłacane na rzecz operacji obejmujące wkłady rzeczowe nie przekraczają łącznych wydatków kwalifikowanych, z wyłączeniem wkładów rzeczowych, na zakończenie operacji;</a:t>
            </a:r>
          </a:p>
          <a:p>
            <a:r>
              <a:rPr lang="pl-PL" sz="2000" dirty="0" smtClean="0"/>
              <a:t>wartość przypisana wkładom rzeczowym nie przekracza kosztów ogólnie przyjętych na danym rynku;</a:t>
            </a:r>
          </a:p>
          <a:p>
            <a:r>
              <a:rPr lang="pl-PL" sz="2000" dirty="0" smtClean="0"/>
              <a:t>wartość i dostarczenie wkładów rzeczowych mogą być poddane niezależnej ocenie i weryfikacji;</a:t>
            </a:r>
          </a:p>
        </p:txBody>
      </p:sp>
    </p:spTree>
    <p:extLst>
      <p:ext uri="{BB962C8B-B14F-4D97-AF65-F5344CB8AC3E}">
        <p14:creationId xmlns:p14="http://schemas.microsoft.com/office/powerpoint/2010/main" val="37550471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Wkład rzeczowy</a:t>
            </a:r>
            <a:endParaRPr lang="pl-PL" dirty="0"/>
          </a:p>
        </p:txBody>
      </p:sp>
      <p:sp>
        <p:nvSpPr>
          <p:cNvPr id="3" name="Symbol zastępczy zawartości 2"/>
          <p:cNvSpPr>
            <a:spLocks noGrp="1"/>
          </p:cNvSpPr>
          <p:nvPr>
            <p:ph idx="1"/>
          </p:nvPr>
        </p:nvSpPr>
        <p:spPr/>
        <p:txBody>
          <a:bodyPr>
            <a:noAutofit/>
          </a:bodyPr>
          <a:lstStyle/>
          <a:p>
            <a:r>
              <a:rPr lang="pl-PL" sz="2000" dirty="0" smtClean="0"/>
              <a:t>w przypadku udostępnienia gruntu lub nieruchomości można dokonać płatności w gotówce do celów umowy leasingu o nominalnej rocznej wartości nieprzekraczającej jednej jednostki waluty państwa członkowskiego.</a:t>
            </a:r>
          </a:p>
          <a:p>
            <a:r>
              <a:rPr lang="pl-PL" sz="2000" dirty="0" smtClean="0"/>
              <a:t>w przypadku wkładów rzeczowych w formie nieodpłatnej pracy wartość takiej pracy jest określana z uwzględnieniem zweryfikowanego czasu poświęconego na pracę i wysokości wynagrodzenia za pracę równoważną.</a:t>
            </a:r>
            <a:endParaRPr lang="pl-PL" sz="2000" dirty="0"/>
          </a:p>
          <a:p>
            <a:r>
              <a:rPr lang="pl-PL" sz="2000" dirty="0"/>
              <a:t>w</a:t>
            </a:r>
            <a:r>
              <a:rPr lang="pl-PL" sz="2000" dirty="0" smtClean="0"/>
              <a:t>artość gruntu lub nieruchomości musi być poświadczana przez niezależnego, wykwalifikowanego eksperta lub należycie upoważniony organ urzędowy.</a:t>
            </a:r>
          </a:p>
          <a:p>
            <a:r>
              <a:rPr lang="pl-PL" sz="2000" dirty="0"/>
              <a:t>w</a:t>
            </a:r>
            <a:r>
              <a:rPr lang="pl-PL" sz="2000" dirty="0" smtClean="0"/>
              <a:t>artość wkładu rzeczowego w formie nieodpłatnej pracy ustala się jako iloczyn liczby przepracowanych godzin oraz ilorazu przeciętnego wynagrodzenia w gospodarce narodowej w drugim roku poprzedzającym rok, w którym złożono wniosek o przyznanie pomocy, i liczby 168.</a:t>
            </a:r>
            <a:endParaRPr lang="pl-PL" sz="2000" dirty="0"/>
          </a:p>
        </p:txBody>
      </p:sp>
    </p:spTree>
    <p:extLst>
      <p:ext uri="{BB962C8B-B14F-4D97-AF65-F5344CB8AC3E}">
        <p14:creationId xmlns:p14="http://schemas.microsoft.com/office/powerpoint/2010/main" val="1866260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Zasadność zakresu, racjonalność i konkurencyjność wydatków</a:t>
            </a:r>
            <a:endParaRPr lang="pl-PL" dirty="0"/>
          </a:p>
        </p:txBody>
      </p:sp>
      <p:sp>
        <p:nvSpPr>
          <p:cNvPr id="3" name="Symbol zastępczy zawartości 2"/>
          <p:cNvSpPr>
            <a:spLocks noGrp="1"/>
          </p:cNvSpPr>
          <p:nvPr>
            <p:ph idx="1"/>
          </p:nvPr>
        </p:nvSpPr>
        <p:spPr>
          <a:xfrm>
            <a:off x="457200" y="1600200"/>
            <a:ext cx="8229600" cy="4997152"/>
          </a:xfrm>
        </p:spPr>
        <p:txBody>
          <a:bodyPr>
            <a:noAutofit/>
          </a:bodyPr>
          <a:lstStyle/>
          <a:p>
            <a:pPr>
              <a:buNone/>
            </a:pPr>
            <a:r>
              <a:rPr lang="pl-PL" sz="2200" dirty="0" smtClean="0"/>
              <a:t>Wydatek można uznać za kwalifikowalny jeżeli:</a:t>
            </a:r>
          </a:p>
          <a:p>
            <a:r>
              <a:rPr lang="pl-PL" sz="2200" dirty="0" smtClean="0"/>
              <a:t>jest niezbędny do realizacji operacji – wydatek, bez którego operacja nie mogłaby zostać zrealizowana w sposób przyjęty przez beneficjenta;</a:t>
            </a:r>
          </a:p>
          <a:p>
            <a:r>
              <a:rPr lang="pl-PL" sz="2200" dirty="0" smtClean="0"/>
              <a:t>jest racjonalny – wydatek musi odzwierciedlać optymalny pod względem ekonomicznym i technicznym sposób wdrożenia operacji;</a:t>
            </a:r>
          </a:p>
          <a:p>
            <a:r>
              <a:rPr lang="pl-PL" sz="2200" dirty="0" smtClean="0"/>
              <a:t>jest rzetelnie udokumentowany i możliwy do zweryfikowania – wydatek faktycznie poniesiony przez beneficjenta, potwierdzony przez niego za pomocą odpowiednich dokumentów;</a:t>
            </a:r>
          </a:p>
          <a:p>
            <a:r>
              <a:rPr lang="pl-PL" sz="2200" dirty="0" smtClean="0"/>
              <a:t>jest spójny z obowiązującymi przepisami – wymagana jest zgodność operacji z przepisami wspólnotowymi, postanowieniami umowy, a także przepisami krajowymi dotyczącymi operacji;</a:t>
            </a:r>
          </a:p>
          <a:p>
            <a:r>
              <a:rPr lang="pl-PL" sz="2200" dirty="0" smtClean="0"/>
              <a:t>jest ujęty na liście kosztów kwalifikowalnych.</a:t>
            </a:r>
            <a:endParaRPr lang="pl-PL" sz="2200" dirty="0"/>
          </a:p>
        </p:txBody>
      </p:sp>
    </p:spTree>
    <p:extLst>
      <p:ext uri="{BB962C8B-B14F-4D97-AF65-F5344CB8AC3E}">
        <p14:creationId xmlns:p14="http://schemas.microsoft.com/office/powerpoint/2010/main" val="19099875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Ocena racjonalności kosztów</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Ocena dotyczy sprawdzenia, czy koszty odzwierciedlają rzeczywiste, średnie oraz aktualne ceny robót, dostaw lub usług. Jeśli zawarte w </a:t>
            </a:r>
            <a:r>
              <a:rPr lang="pl-PL" i="1" dirty="0" smtClean="0"/>
              <a:t>Szczegółowym opisie zadań planowane koszty różnią </a:t>
            </a:r>
            <a:r>
              <a:rPr lang="pl-PL" dirty="0" smtClean="0"/>
              <a:t>się od wartości rynkowych – warto zamieścić uzasadnienie dla zakładanych wyższych lub niższych wartości.</a:t>
            </a:r>
          </a:p>
          <a:p>
            <a:r>
              <a:rPr lang="pl-PL" dirty="0" smtClean="0"/>
              <a:t>W celu określenia poziomu kosztów planowanych do poniesienia na realizację operacji można je odnieść do średnich cen towarów/usług o podobnej jakości/zakresie w danym rejonie (w dostępnych bazach cenowych, np. informatorach, katalogach, Internecie, czy też informacji uzyskanych z wywiadów telefonicznych z wytwórcami/dealerami itd.).</a:t>
            </a:r>
          </a:p>
          <a:p>
            <a:r>
              <a:rPr lang="pl-PL" dirty="0" smtClean="0"/>
              <a:t>Dodatkowym elementem podlegającym szczegółowej weryfikacji są mierniki rzeczowe (ilość / liczba) i parametry techniczne.</a:t>
            </a:r>
            <a:endParaRPr lang="pl-PL" dirty="0"/>
          </a:p>
        </p:txBody>
      </p:sp>
    </p:spTree>
    <p:extLst>
      <p:ext uri="{BB962C8B-B14F-4D97-AF65-F5344CB8AC3E}">
        <p14:creationId xmlns:p14="http://schemas.microsoft.com/office/powerpoint/2010/main" val="1480362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492896"/>
            <a:ext cx="7772400" cy="1470025"/>
          </a:xfrm>
        </p:spPr>
        <p:txBody>
          <a:bodyPr>
            <a:normAutofit fontScale="90000"/>
          </a:bodyPr>
          <a:lstStyle/>
          <a:p>
            <a:r>
              <a:rPr lang="pl-PL" b="1" dirty="0" smtClean="0"/>
              <a:t>Zakres wsparcia </a:t>
            </a:r>
            <a:r>
              <a:rPr lang="pl-PL" dirty="0" smtClean="0"/>
              <a:t/>
            </a:r>
            <a:br>
              <a:rPr lang="pl-PL" dirty="0" smtClean="0"/>
            </a:br>
            <a:r>
              <a:rPr lang="pl-PL" sz="2700" dirty="0" smtClean="0"/>
              <a:t>(rozporządzenie w sprawie szczegółowych warunków i trybu przyznawania pomocy finansowej w ramach poddziałania „Wsparcie na wdrażanie operacji w ramach strategii rozwoju lokalnego kierowanego przez społeczność objętego PROW na lata 2014 – 2020) </a:t>
            </a:r>
            <a:endParaRPr lang="pl-PL" sz="2700" b="1" dirty="0"/>
          </a:p>
        </p:txBody>
      </p:sp>
    </p:spTree>
    <p:extLst>
      <p:ext uri="{BB962C8B-B14F-4D97-AF65-F5344CB8AC3E}">
        <p14:creationId xmlns:p14="http://schemas.microsoft.com/office/powerpoint/2010/main" val="27267892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Racjonalność na etapie oceny wniosku o przyznanie pomocy</a:t>
            </a:r>
            <a:endParaRPr lang="pl-PL" dirty="0"/>
          </a:p>
        </p:txBody>
      </p:sp>
      <p:sp>
        <p:nvSpPr>
          <p:cNvPr id="3" name="Symbol zastępczy zawartości 2"/>
          <p:cNvSpPr>
            <a:spLocks noGrp="1"/>
          </p:cNvSpPr>
          <p:nvPr>
            <p:ph idx="1"/>
          </p:nvPr>
        </p:nvSpPr>
        <p:spPr/>
        <p:txBody>
          <a:bodyPr>
            <a:normAutofit fontScale="70000" lnSpcReduction="20000"/>
          </a:bodyPr>
          <a:lstStyle/>
          <a:p>
            <a:pPr>
              <a:buNone/>
            </a:pPr>
            <a:r>
              <a:rPr lang="pl-PL" dirty="0" smtClean="0"/>
              <a:t>Ocena obejmuje m.in. sprawdzenie, czy planowany zakres rzeczowy operacji jest uzasadniony planowanymi do osiągnięcia efektami (celami i rezultatami), w szczególności czy:</a:t>
            </a:r>
          </a:p>
          <a:p>
            <a:r>
              <a:rPr lang="pl-PL" dirty="0" smtClean="0"/>
              <a:t>zakres rzeczowy operacji, standard, jakość planowanych do realizacji dostaw i usług są zasadne, tj. konieczne (niezbędne) do realizacji w związku z planowanymi do osiągnięcia celami i rezultatami;</a:t>
            </a:r>
          </a:p>
          <a:p>
            <a:r>
              <a:rPr lang="pl-PL" dirty="0" smtClean="0"/>
              <a:t>planowany zakres operacji jest wystarczający do uzyskania planowanych efektów;</a:t>
            </a:r>
          </a:p>
          <a:p>
            <a:r>
              <a:rPr lang="pl-PL" dirty="0" smtClean="0"/>
              <a:t>czy Wnioskodawca dysponuje niezbędnym zapleczem (np. technicznym) umożliwiającym zrealizowanie operacji;</a:t>
            </a:r>
          </a:p>
          <a:p>
            <a:r>
              <a:rPr lang="pl-PL" dirty="0" smtClean="0"/>
              <a:t>czy powierzchnia / kubatura obiektów, jest wystarczająca do realizacji operacji, przy uwzględnieniu posiadanego już zaplecza i jego stanu technicznego.</a:t>
            </a:r>
            <a:endParaRPr lang="pl-PL" dirty="0"/>
          </a:p>
        </p:txBody>
      </p:sp>
    </p:spTree>
    <p:extLst>
      <p:ext uri="{BB962C8B-B14F-4D97-AF65-F5344CB8AC3E}">
        <p14:creationId xmlns:p14="http://schemas.microsoft.com/office/powerpoint/2010/main" val="3631630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25760"/>
            <a:ext cx="8229600" cy="1143000"/>
          </a:xfrm>
        </p:spPr>
        <p:txBody>
          <a:bodyPr/>
          <a:lstStyle/>
          <a:p>
            <a:r>
              <a:rPr lang="pl-PL" dirty="0" smtClean="0"/>
              <a:t>Warunki kwalifikowalności (1)</a:t>
            </a:r>
            <a:endParaRPr lang="pl-PL" dirty="0"/>
          </a:p>
        </p:txBody>
      </p:sp>
      <p:sp>
        <p:nvSpPr>
          <p:cNvPr id="3" name="Symbol zastępczy zawartości 2"/>
          <p:cNvSpPr>
            <a:spLocks noGrp="1"/>
          </p:cNvSpPr>
          <p:nvPr>
            <p:ph idx="1"/>
          </p:nvPr>
        </p:nvSpPr>
        <p:spPr>
          <a:xfrm>
            <a:off x="457200" y="1124744"/>
            <a:ext cx="8229600" cy="4525963"/>
          </a:xfrm>
        </p:spPr>
        <p:txBody>
          <a:bodyPr>
            <a:noAutofit/>
          </a:bodyPr>
          <a:lstStyle/>
          <a:p>
            <a:r>
              <a:rPr lang="pl-PL" sz="2000" dirty="0" smtClean="0"/>
              <a:t>W przypadku gdy operacja będzie realizowana w ramach wykonywania działalności gospodarczej w formie spółki cywilnej warunki powinny być spełnione przez wszystkich wspólników tej spółki.</a:t>
            </a:r>
          </a:p>
          <a:p>
            <a:r>
              <a:rPr lang="pl-PL" sz="2000" dirty="0" smtClean="0"/>
              <a:t>W przypadku gdy podmiot ubiegający się o przyznanie pomocy wykonuje działalność gospodarczą, do której stosuje się przepisy ustawy z dnia 2 lipca 2004 r. o swobodzie działalności gospodarczej, pomoc jest przyznawana, jeżeli podmiot ten prowadzi </a:t>
            </a:r>
            <a:r>
              <a:rPr lang="pl-PL" sz="2000" dirty="0" err="1" smtClean="0"/>
              <a:t>mikroprzedsiębiorstwo</a:t>
            </a:r>
            <a:r>
              <a:rPr lang="pl-PL" sz="2000" dirty="0" smtClean="0"/>
              <a:t> albo małe przedsiębiorstwo w rozumieniu przepisów rozporządzenia Komisji (UE) nr 651/2014 z dnia 17 czerwca 2014 r. uznającego niektóre rodzaje pomocy za zgodne z rynkiem wewnętrznym w zastosowaniu art. 107 i 108 Traktatu.</a:t>
            </a:r>
          </a:p>
          <a:p>
            <a:r>
              <a:rPr lang="pl-PL" sz="2000" dirty="0" smtClean="0"/>
              <a:t>Pomoc jest przyznawana podmiotowi, któremu został nadany numer identyfikacyjny w trybie przepisów o krajowym systemie ewidencji producentów, ewidencji gospodarstw rolnych oraz ewidencji wniosków o przyznanie płatności. W przypadku, gdy operacja będzie realizowana w ramach wykonywania działalności gospodarczej w formie spółki cywilnej pomoc jest przyznawana, jeżeli numer identyfikacyjny został nadany spółce.</a:t>
            </a:r>
            <a:endParaRPr lang="pl-PL" sz="2000" dirty="0"/>
          </a:p>
        </p:txBody>
      </p:sp>
    </p:spTree>
    <p:extLst>
      <p:ext uri="{BB962C8B-B14F-4D97-AF65-F5344CB8AC3E}">
        <p14:creationId xmlns:p14="http://schemas.microsoft.com/office/powerpoint/2010/main" val="42139283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Warunki kwalifikowalności </a:t>
            </a:r>
            <a:r>
              <a:rPr lang="pl-PL" dirty="0" smtClean="0"/>
              <a:t>(2)</a:t>
            </a:r>
            <a:endParaRPr lang="pl-PL" dirty="0"/>
          </a:p>
        </p:txBody>
      </p:sp>
      <p:sp>
        <p:nvSpPr>
          <p:cNvPr id="3" name="Symbol zastępczy zawartości 2"/>
          <p:cNvSpPr>
            <a:spLocks noGrp="1"/>
          </p:cNvSpPr>
          <p:nvPr>
            <p:ph idx="1"/>
          </p:nvPr>
        </p:nvSpPr>
        <p:spPr>
          <a:xfrm>
            <a:off x="457200" y="1600200"/>
            <a:ext cx="8229600" cy="4997152"/>
          </a:xfrm>
        </p:spPr>
        <p:txBody>
          <a:bodyPr>
            <a:normAutofit fontScale="62500" lnSpcReduction="20000"/>
          </a:bodyPr>
          <a:lstStyle/>
          <a:p>
            <a:r>
              <a:rPr lang="pl-PL" dirty="0" smtClean="0"/>
              <a:t>inwestycje w ramach operacji będą realizowane na nieruchomości będącej własnością lub współwłasnością podmiotu ubiegającego się o przyznanie pomocy lub podmiot ten posiada udokumentowane prawo do dysponowania nieruchomością na cele określone we wniosku o przyznanie pomocy co najmniej przez okres realizacji operacji oraz okres podlegania zobowiązaniu do zapewnienia trwałości operacji zgodnie z art. 71 ust. 1 rozporządzenia Parlamentu Europejskiego i Rady (UE) nr 1303/2013;</a:t>
            </a:r>
          </a:p>
          <a:p>
            <a:endParaRPr lang="pl-PL" dirty="0" smtClean="0"/>
          </a:p>
          <a:p>
            <a:r>
              <a:rPr lang="pl-PL" dirty="0" smtClean="0"/>
              <a:t>operacja jest uzasadniona ekonomicznie i będzie realizowana zgodnie z biznesplanem;</a:t>
            </a:r>
          </a:p>
          <a:p>
            <a:pPr lvl="1">
              <a:buNone/>
            </a:pPr>
            <a:r>
              <a:rPr lang="pl-PL" i="1" dirty="0" smtClean="0"/>
              <a:t>       Nie dotyczy operacji, która będzie realizowana wyłącznie w zakresie: wzmocnienia kapitału społecznego albo zachowania dziedzictwa lokalnego albo budowy lub przebudowy ogólnodostępnej i niekomercyjnej infrastruktury turystycznej lub rekreacyjnej, lub kulturalnej albo budowy lub przebudowy publicznych dróg gminnych lub powiatowych albo promowania obszaru objętego LSR, w tym produktów lub usług lokalnych.</a:t>
            </a:r>
          </a:p>
          <a:p>
            <a:endParaRPr lang="pl-PL" dirty="0" smtClean="0"/>
          </a:p>
          <a:p>
            <a:r>
              <a:rPr lang="pl-PL" dirty="0" smtClean="0"/>
              <a:t>minimalna całkowita wartość operacji wynosi nie mniej niż 50 tys. złotych;</a:t>
            </a:r>
            <a:endParaRPr lang="pl-PL" dirty="0"/>
          </a:p>
        </p:txBody>
      </p:sp>
    </p:spTree>
    <p:extLst>
      <p:ext uri="{BB962C8B-B14F-4D97-AF65-F5344CB8AC3E}">
        <p14:creationId xmlns:p14="http://schemas.microsoft.com/office/powerpoint/2010/main" val="25468045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Warunki kwalifikowalności </a:t>
            </a:r>
            <a:r>
              <a:rPr lang="pl-PL" dirty="0" smtClean="0"/>
              <a:t>(3)</a:t>
            </a:r>
            <a:endParaRPr lang="pl-PL" dirty="0"/>
          </a:p>
        </p:txBody>
      </p:sp>
      <p:sp>
        <p:nvSpPr>
          <p:cNvPr id="3" name="Symbol zastępczy zawartości 2"/>
          <p:cNvSpPr>
            <a:spLocks noGrp="1"/>
          </p:cNvSpPr>
          <p:nvPr>
            <p:ph idx="1"/>
          </p:nvPr>
        </p:nvSpPr>
        <p:spPr/>
        <p:txBody>
          <a:bodyPr>
            <a:normAutofit fontScale="62500" lnSpcReduction="20000"/>
          </a:bodyPr>
          <a:lstStyle/>
          <a:p>
            <a:r>
              <a:rPr lang="pl-PL" dirty="0" smtClean="0"/>
              <a:t>podmiot ubiegający się o wsparcie:</a:t>
            </a:r>
          </a:p>
          <a:p>
            <a:pPr lvl="1">
              <a:buNone/>
            </a:pPr>
            <a:r>
              <a:rPr lang="pl-PL" dirty="0" smtClean="0"/>
              <a:t>a) posiada doświadczenie w realizacji projektów o charakterze podobnym do operacji, którą zamierza realizować, lub</a:t>
            </a:r>
          </a:p>
          <a:p>
            <a:pPr lvl="1">
              <a:buNone/>
            </a:pPr>
            <a:r>
              <a:rPr lang="pl-PL" dirty="0" smtClean="0"/>
              <a:t>b) posiada zasoby odpowiednie do przedmiotu operacji, którą zamierza realizować, lub</a:t>
            </a:r>
          </a:p>
          <a:p>
            <a:pPr lvl="1">
              <a:buNone/>
            </a:pPr>
            <a:r>
              <a:rPr lang="pl-PL" dirty="0" smtClean="0"/>
              <a:t>c) posiada kwalifikacje odpowiednie do przedmiotu operacji, którą zamierza realizować, jeżeli jest osobą fizyczną, lub</a:t>
            </a:r>
          </a:p>
          <a:p>
            <a:pPr lvl="1">
              <a:buNone/>
            </a:pPr>
            <a:r>
              <a:rPr lang="pl-PL" dirty="0" smtClean="0"/>
              <a:t>d) wykonuje działalność odpowiednią do przedmiotu operacji, którą zamierza realizować; </a:t>
            </a:r>
            <a:r>
              <a:rPr lang="pl-PL" i="1" dirty="0" smtClean="0"/>
              <a:t>(nie dotyczy operacji w zakresie podejmowania działalności gospodarczej).</a:t>
            </a:r>
          </a:p>
          <a:p>
            <a:endParaRPr lang="pl-PL" dirty="0" smtClean="0"/>
          </a:p>
          <a:p>
            <a:r>
              <a:rPr lang="pl-PL" dirty="0" smtClean="0"/>
              <a:t>realizacja operacji nie jest możliwa bez udziału środków publicznych.</a:t>
            </a:r>
          </a:p>
          <a:p>
            <a:endParaRPr lang="pl-PL" dirty="0" smtClean="0"/>
          </a:p>
          <a:p>
            <a:r>
              <a:rPr lang="pl-PL" dirty="0" smtClean="0"/>
              <a:t>została wydana ostateczna decyzja o środowiskowych uwarunkowaniach, jeżeli jej wydanie jest wymagane przepisami odrębnymi </a:t>
            </a:r>
            <a:r>
              <a:rPr lang="pl-PL" i="1" dirty="0" smtClean="0"/>
              <a:t>(nie dotyczy operacji w zakresie podejmowania działalności gospodarczej).</a:t>
            </a:r>
            <a:endParaRPr lang="pl-PL" dirty="0"/>
          </a:p>
        </p:txBody>
      </p:sp>
    </p:spTree>
    <p:extLst>
      <p:ext uri="{BB962C8B-B14F-4D97-AF65-F5344CB8AC3E}">
        <p14:creationId xmlns:p14="http://schemas.microsoft.com/office/powerpoint/2010/main" val="20023945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492896"/>
            <a:ext cx="7772400" cy="1470025"/>
          </a:xfrm>
        </p:spPr>
        <p:txBody>
          <a:bodyPr>
            <a:normAutofit/>
          </a:bodyPr>
          <a:lstStyle/>
          <a:p>
            <a:r>
              <a:rPr lang="pl-PL" b="1" dirty="0" smtClean="0"/>
              <a:t>Lokalne kryteria wyboru</a:t>
            </a:r>
            <a:endParaRPr lang="pl-PL" dirty="0"/>
          </a:p>
        </p:txBody>
      </p:sp>
    </p:spTree>
    <p:extLst>
      <p:ext uri="{BB962C8B-B14F-4D97-AF65-F5344CB8AC3E}">
        <p14:creationId xmlns:p14="http://schemas.microsoft.com/office/powerpoint/2010/main" val="40854681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780928"/>
            <a:ext cx="7772400" cy="1470025"/>
          </a:xfrm>
        </p:spPr>
        <p:txBody>
          <a:bodyPr>
            <a:normAutofit fontScale="90000"/>
          </a:bodyPr>
          <a:lstStyle/>
          <a:p>
            <a:r>
              <a:rPr lang="pl-PL" b="1" dirty="0" smtClean="0"/>
              <a:t>Podejmowanie działalności gospodarczej </a:t>
            </a:r>
            <a:br>
              <a:rPr lang="pl-PL" b="1" dirty="0" smtClean="0"/>
            </a:br>
            <a:r>
              <a:rPr lang="pl-PL" b="1" dirty="0" smtClean="0"/>
              <a:t/>
            </a:r>
            <a:br>
              <a:rPr lang="pl-PL" b="1" dirty="0" smtClean="0"/>
            </a:br>
            <a:r>
              <a:rPr lang="pl-PL" sz="3100" b="1" dirty="0"/>
              <a:t>MAX. </a:t>
            </a:r>
            <a:r>
              <a:rPr lang="pl-PL" sz="3100" dirty="0"/>
              <a:t>liczba punktów:</a:t>
            </a:r>
            <a:r>
              <a:rPr lang="pl-PL" sz="3100" b="1" dirty="0"/>
              <a:t> 40/ MIN. </a:t>
            </a:r>
            <a:r>
              <a:rPr lang="pl-PL" sz="3100" dirty="0"/>
              <a:t>liczba punktów </a:t>
            </a:r>
            <a:r>
              <a:rPr lang="pl-PL" sz="3100" u="sng" dirty="0"/>
              <a:t>aby operacja została wybrana:</a:t>
            </a:r>
            <a:r>
              <a:rPr lang="pl-PL" sz="3100" b="1" u="sng" dirty="0"/>
              <a:t> 20</a:t>
            </a:r>
            <a:endParaRPr lang="pl-PL" sz="3100" dirty="0"/>
          </a:p>
        </p:txBody>
      </p:sp>
    </p:spTree>
    <p:extLst>
      <p:ext uri="{BB962C8B-B14F-4D97-AF65-F5344CB8AC3E}">
        <p14:creationId xmlns:p14="http://schemas.microsoft.com/office/powerpoint/2010/main" val="14031434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2155062465"/>
              </p:ext>
            </p:extLst>
          </p:nvPr>
        </p:nvGraphicFramePr>
        <p:xfrm>
          <a:off x="457200" y="260648"/>
          <a:ext cx="8229600" cy="6110261"/>
        </p:xfrm>
        <a:graphic>
          <a:graphicData uri="http://schemas.openxmlformats.org/drawingml/2006/table">
            <a:tbl>
              <a:tblPr firstRow="1" firstCol="1" lastRow="1" lastCol="1" bandRow="1" bandCol="1">
                <a:tableStyleId>{BC89EF96-8CEA-46FF-86C4-4CE0E7609802}</a:tableStyleId>
              </a:tblPr>
              <a:tblGrid>
                <a:gridCol w="2026568"/>
                <a:gridCol w="2220781"/>
                <a:gridCol w="3982251"/>
              </a:tblGrid>
              <a:tr h="417654">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a:effectLst/>
                        </a:rPr>
                        <a:t> Wyjaśnienie do kryterium </a:t>
                      </a:r>
                      <a:endParaRPr lang="pl-PL" sz="1600">
                        <a:effectLst/>
                        <a:latin typeface="Times New Roman" panose="02020603050405020304" pitchFamily="18" charset="0"/>
                        <a:ea typeface="Times New Roman" panose="02020603050405020304" pitchFamily="18" charset="0"/>
                      </a:endParaRPr>
                    </a:p>
                  </a:txBody>
                  <a:tcPr marL="62512" marR="62512" marT="0" marB="0"/>
                </a:tc>
              </a:tr>
              <a:tr h="645119">
                <a:tc>
                  <a:txBody>
                    <a:bodyPr/>
                    <a:lstStyle/>
                    <a:p>
                      <a:pPr>
                        <a:spcAft>
                          <a:spcPts val="0"/>
                        </a:spcAft>
                      </a:pPr>
                      <a:r>
                        <a:rPr lang="pl-PL" sz="1600" dirty="0">
                          <a:effectLst/>
                        </a:rPr>
                        <a:t>Nazwa </a:t>
                      </a:r>
                      <a:r>
                        <a:rPr lang="pl-PL" sz="1600" kern="1200" dirty="0">
                          <a:effectLst/>
                        </a:rPr>
                        <a:t>kryterium</a:t>
                      </a:r>
                      <a:endParaRPr lang="pl-PL" sz="1600" b="1" kern="1200" dirty="0">
                        <a:solidFill>
                          <a:schemeClr val="tx1"/>
                        </a:solidFill>
                        <a:effectLst/>
                        <a:latin typeface="+mn-lt"/>
                        <a:ea typeface="+mn-ea"/>
                        <a:cs typeface="+mn-cs"/>
                      </a:endParaRPr>
                    </a:p>
                  </a:txBody>
                  <a:tcPr marL="62512" marR="62512" marT="0" marB="0"/>
                </a:tc>
                <a:tc>
                  <a:txBody>
                    <a:bodyPr/>
                    <a:lstStyle/>
                    <a:p>
                      <a:pPr>
                        <a:spcAft>
                          <a:spcPts val="0"/>
                        </a:spcAft>
                      </a:pPr>
                      <a:r>
                        <a:rPr lang="pl-PL" sz="1600" dirty="0">
                          <a:effectLst/>
                        </a:rPr>
                        <a:t>Punktacja</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838394">
                <a:tc>
                  <a:txBody>
                    <a:bodyPr/>
                    <a:lstStyle/>
                    <a:p>
                      <a:pPr>
                        <a:lnSpc>
                          <a:spcPct val="115000"/>
                        </a:lnSpc>
                        <a:spcAft>
                          <a:spcPts val="0"/>
                        </a:spcAft>
                      </a:pPr>
                      <a:r>
                        <a:rPr lang="pl-PL" sz="1800">
                          <a:effectLst/>
                          <a:latin typeface="+mn-lt"/>
                          <a:ea typeface="Times New Roman" panose="02020603050405020304" pitchFamily="18" charset="0"/>
                          <a:cs typeface="Tahoma" panose="020B0604030504040204" pitchFamily="34" charset="0"/>
                        </a:rPr>
                        <a:t>OPARCIE OPERACJI NA LOKALNYCH WARTOŚCIACH I ZASOBACH</a:t>
                      </a:r>
                      <a:r>
                        <a:rPr lang="pl-PL" sz="1800">
                          <a:effectLst/>
                          <a:latin typeface="+mn-lt"/>
                          <a:ea typeface="Times New Roman" panose="02020603050405020304" pitchFamily="18" charset="0"/>
                          <a:cs typeface="Times New Roman" panose="02020603050405020304" pitchFamily="18" charset="0"/>
                        </a:rPr>
                        <a:t> </a:t>
                      </a:r>
                    </a:p>
                  </a:txBody>
                  <a:tcPr marL="68580" marR="68580" marT="0" marB="0" anchor="ctr"/>
                </a:tc>
                <a:tc>
                  <a:txBody>
                    <a:bodyPr/>
                    <a:lstStyle/>
                    <a:p>
                      <a:pPr algn="ctr">
                        <a:lnSpc>
                          <a:spcPct val="115000"/>
                        </a:lnSpc>
                        <a:spcAft>
                          <a:spcPts val="1000"/>
                        </a:spcAft>
                      </a:pPr>
                      <a:r>
                        <a:rPr lang="pl-PL" sz="1800" dirty="0">
                          <a:effectLst/>
                          <a:latin typeface="+mn-lt"/>
                          <a:ea typeface="Times New Roman" panose="02020603050405020304" pitchFamily="18" charset="0"/>
                          <a:cs typeface="Times New Roman" panose="02020603050405020304" pitchFamily="18" charset="0"/>
                        </a:rPr>
                        <a:t>4</a:t>
                      </a:r>
                    </a:p>
                    <a:p>
                      <a:pPr algn="ctr">
                        <a:lnSpc>
                          <a:spcPct val="115000"/>
                        </a:lnSpc>
                        <a:spcAft>
                          <a:spcPts val="1000"/>
                        </a:spcAft>
                      </a:pPr>
                      <a:r>
                        <a:rPr lang="pl-PL" sz="1800" dirty="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Preferuje operacje, które zachowują i bazują na lokalnym potencjale kulturowym, historycznym lub przyrodniczym – realizacja projektu bazuje lub służy zachowaniu przynajmniej dwóch rodzajów zasobów – Kryterium weryfikowane na podstawie informacji zawartej w załączniku: „Opis „projektu” pod kątem spełniania lokalnych kryteriów wyboru operacji zapisanych w LSR” oraz na podstawie informacji zawartych we wniosku i załącznikach, mające odzwierciedlenie w kosztach</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4 pkt. - kryterium w pełni spełnione</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0 pkt. - kryterium niespełnione</a:t>
                      </a:r>
                    </a:p>
                  </a:txBody>
                  <a:tcPr marL="68580" marR="68580" marT="0" marB="0" anchor="ctr"/>
                </a:tc>
              </a:tr>
            </a:tbl>
          </a:graphicData>
        </a:graphic>
      </p:graphicFrame>
    </p:spTree>
    <p:extLst>
      <p:ext uri="{BB962C8B-B14F-4D97-AF65-F5344CB8AC3E}">
        <p14:creationId xmlns:p14="http://schemas.microsoft.com/office/powerpoint/2010/main" val="23764912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2273148700"/>
              </p:ext>
            </p:extLst>
          </p:nvPr>
        </p:nvGraphicFramePr>
        <p:xfrm>
          <a:off x="457200" y="692696"/>
          <a:ext cx="8229605" cy="5847134"/>
        </p:xfrm>
        <a:graphic>
          <a:graphicData uri="http://schemas.openxmlformats.org/drawingml/2006/table">
            <a:tbl>
              <a:tblPr firstRow="1" firstCol="1" lastRow="1" lastCol="1" bandRow="1" bandCol="1">
                <a:tableStyleId>{BC89EF96-8CEA-46FF-86C4-4CE0E7609802}</a:tableStyleId>
              </a:tblPr>
              <a:tblGrid>
                <a:gridCol w="2170584"/>
                <a:gridCol w="1008112"/>
                <a:gridCol w="5050909"/>
              </a:tblGrid>
              <a:tr h="48705">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a:effectLst/>
                        </a:rPr>
                        <a:t> Wyjaśnienie do kryterium </a:t>
                      </a:r>
                      <a:endParaRPr lang="pl-PL" sz="1600">
                        <a:effectLst/>
                        <a:latin typeface="Times New Roman" panose="02020603050405020304" pitchFamily="18" charset="0"/>
                        <a:ea typeface="Times New Roman" panose="02020603050405020304" pitchFamily="18" charset="0"/>
                      </a:endParaRPr>
                    </a:p>
                  </a:txBody>
                  <a:tcPr marL="62512" marR="62512" marT="0" marB="0"/>
                </a:tc>
              </a:tr>
              <a:tr h="631357">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971937">
                <a:tc>
                  <a:txBody>
                    <a:bodyPr/>
                    <a:lstStyle/>
                    <a:p>
                      <a:pPr>
                        <a:lnSpc>
                          <a:spcPct val="115000"/>
                        </a:lnSpc>
                        <a:spcAft>
                          <a:spcPts val="0"/>
                        </a:spcAft>
                      </a:pPr>
                      <a:r>
                        <a:rPr lang="pl-PL" sz="1800" dirty="0">
                          <a:effectLst/>
                          <a:latin typeface="+mn-lt"/>
                          <a:ea typeface="Times New Roman" panose="02020603050405020304" pitchFamily="18" charset="0"/>
                          <a:cs typeface="Tahoma" panose="020B0604030504040204" pitchFamily="34" charset="0"/>
                        </a:rPr>
                        <a:t>ZASTOSOWANIE ROZWIĄZAŃ SPRZYJAJĄCYCH OCHRONIE ŚRODOWISKA LUB PRZECIWDZIAŁANIU ZMIANOM KLIMATU</a:t>
                      </a:r>
                      <a:endParaRPr lang="pl-PL" sz="18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1800" dirty="0">
                          <a:effectLst/>
                          <a:latin typeface="+mn-lt"/>
                          <a:ea typeface="Times New Roman" panose="02020603050405020304" pitchFamily="18" charset="0"/>
                          <a:cs typeface="Times New Roman" panose="02020603050405020304" pitchFamily="18" charset="0"/>
                        </a:rPr>
                        <a:t>4</a:t>
                      </a:r>
                    </a:p>
                    <a:p>
                      <a:pPr algn="ctr">
                        <a:lnSpc>
                          <a:spcPct val="115000"/>
                        </a:lnSpc>
                        <a:spcAft>
                          <a:spcPts val="1000"/>
                        </a:spcAft>
                      </a:pPr>
                      <a:r>
                        <a:rPr lang="pl-PL" sz="1800" dirty="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Preferuje operacje, które podczas realizacji zastosują rozwiązania sprzyjające ochronie środowiska lub klimatu,  tj. np. zastosowanie bardziej ekologicznych materiałów lub technologii, operacje przybliżające ich uczestnikom lub odbiorcom tematykę ochrony środowiska (w tym lokalnych zasobów) czy przeciwdziałanie zmianom klimatu. – Kryterium weryfikowane na podstawie informacji zawartej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w załączniku: „Opis „projektu” pod kątem spełniania lokalnych kryteriów wyboru operacji zapisanych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w LSR” oraz na podstawie informacji zawartych we wniosku i załącznikach. Punkty zostaną przyznane, jeżeli wnioskodawca uwzględnił w budżecie poniesienie kosztów związanych z zastosowaniem takich rozwiązań.</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4 pkt. - kryterium w pełni spełnione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0 pkt. - kryterium niespełnione</a:t>
                      </a:r>
                    </a:p>
                  </a:txBody>
                  <a:tcPr marL="68580" marR="68580" marT="0" marB="0" anchor="ctr"/>
                </a:tc>
              </a:tr>
            </a:tbl>
          </a:graphicData>
        </a:graphic>
      </p:graphicFrame>
    </p:spTree>
    <p:extLst>
      <p:ext uri="{BB962C8B-B14F-4D97-AF65-F5344CB8AC3E}">
        <p14:creationId xmlns:p14="http://schemas.microsoft.com/office/powerpoint/2010/main" val="36398908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4294319977"/>
              </p:ext>
            </p:extLst>
          </p:nvPr>
        </p:nvGraphicFramePr>
        <p:xfrm>
          <a:off x="457200" y="476672"/>
          <a:ext cx="8229603" cy="6361289"/>
        </p:xfrm>
        <a:graphic>
          <a:graphicData uri="http://schemas.openxmlformats.org/drawingml/2006/table">
            <a:tbl>
              <a:tblPr firstRow="1" firstCol="1" lastRow="1" lastCol="1" bandRow="1" bandCol="1">
                <a:tableStyleId>{BC89EF96-8CEA-46FF-86C4-4CE0E7609802}</a:tableStyleId>
              </a:tblPr>
              <a:tblGrid>
                <a:gridCol w="2098576"/>
                <a:gridCol w="2148776"/>
                <a:gridCol w="3982251"/>
              </a:tblGrid>
              <a:tr h="406105">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a:effectLst/>
                        </a:rPr>
                        <a:t> Wyjaśnienie do kryterium </a:t>
                      </a:r>
                      <a:endParaRPr lang="pl-PL" sz="1600">
                        <a:effectLst/>
                        <a:latin typeface="Times New Roman" panose="02020603050405020304" pitchFamily="18" charset="0"/>
                        <a:ea typeface="Times New Roman" panose="02020603050405020304" pitchFamily="18" charset="0"/>
                      </a:endParaRPr>
                    </a:p>
                  </a:txBody>
                  <a:tcPr marL="62512" marR="62512" marT="0" marB="0"/>
                </a:tc>
              </a:tr>
              <a:tr h="627280">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467159">
                <a:tc>
                  <a:txBody>
                    <a:bodyPr/>
                    <a:lstStyle/>
                    <a:p>
                      <a:pP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OPERACJA BĘDZIE REALIZOWANA PRZEZ OSOBĘ LUB TWORZY MIEJSCE PRACY DLA OSÓB  ZE WSKAZANYCH W LSR GRUP DEFAWORYZOWANYCH</a:t>
                      </a:r>
                    </a:p>
                  </a:txBody>
                  <a:tcPr marL="68580" marR="68580" marT="0" marB="0" anchor="ctr"/>
                </a:tc>
                <a:tc>
                  <a:txBody>
                    <a:bodyPr/>
                    <a:lstStyle/>
                    <a:p>
                      <a:pPr algn="ctr">
                        <a:lnSpc>
                          <a:spcPct val="115000"/>
                        </a:lnSpc>
                        <a:spcAft>
                          <a:spcPts val="1000"/>
                        </a:spcAft>
                      </a:pPr>
                      <a:r>
                        <a:rPr lang="pl-PL" sz="1600">
                          <a:effectLst/>
                          <a:latin typeface="+mn-lt"/>
                          <a:ea typeface="Times New Roman" panose="02020603050405020304" pitchFamily="18" charset="0"/>
                          <a:cs typeface="Times New Roman" panose="02020603050405020304" pitchFamily="18" charset="0"/>
                        </a:rPr>
                        <a:t>3</a:t>
                      </a:r>
                    </a:p>
                    <a:p>
                      <a:pPr algn="ctr">
                        <a:lnSpc>
                          <a:spcPct val="115000"/>
                        </a:lnSpc>
                        <a:spcAft>
                          <a:spcPts val="1000"/>
                        </a:spcAft>
                      </a:pPr>
                      <a:r>
                        <a:rPr lang="pl-PL" sz="16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Preferuje operacje realizowane przez przedstawicieli z grup </a:t>
                      </a:r>
                      <a:r>
                        <a:rPr lang="pl-PL" sz="1600" dirty="0" err="1">
                          <a:effectLst/>
                          <a:latin typeface="+mn-lt"/>
                          <a:ea typeface="Times New Roman" panose="02020603050405020304" pitchFamily="18" charset="0"/>
                          <a:cs typeface="Times New Roman" panose="02020603050405020304" pitchFamily="18" charset="0"/>
                        </a:rPr>
                        <a:t>defaworyzowanych</a:t>
                      </a:r>
                      <a:r>
                        <a:rPr lang="pl-PL" sz="1600" dirty="0">
                          <a:effectLst/>
                          <a:latin typeface="+mn-lt"/>
                          <a:ea typeface="Times New Roman" panose="02020603050405020304" pitchFamily="18" charset="0"/>
                          <a:cs typeface="Times New Roman" panose="02020603050405020304" pitchFamily="18" charset="0"/>
                        </a:rPr>
                        <a:t>, lub przewiduje dla nich utworzenie miejsc pracy realizujących wskaźniki realizacji celu. </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(Do grupy </a:t>
                      </a:r>
                      <a:r>
                        <a:rPr lang="pl-PL" sz="1600" dirty="0" err="1">
                          <a:effectLst/>
                          <a:latin typeface="+mn-lt"/>
                          <a:ea typeface="Times New Roman" panose="02020603050405020304" pitchFamily="18" charset="0"/>
                          <a:cs typeface="Times New Roman" panose="02020603050405020304" pitchFamily="18" charset="0"/>
                        </a:rPr>
                        <a:t>defaworyzowanej</a:t>
                      </a:r>
                      <a:r>
                        <a:rPr lang="pl-PL" sz="1600" dirty="0">
                          <a:effectLst/>
                          <a:latin typeface="+mn-lt"/>
                          <a:ea typeface="Times New Roman" panose="02020603050405020304" pitchFamily="18" charset="0"/>
                          <a:cs typeface="Times New Roman" panose="02020603050405020304" pitchFamily="18" charset="0"/>
                        </a:rPr>
                        <a:t> wg LSR zaliczamy: Osoby bezrobotne, Osoby do 25 roku życia - osoby młode wkraczające na rynek pracy/ Osoby pow. 50 roku życia/ Osoby korzystające z pomocy społecznej z powodu ubóstwa)</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 Kryterium weryfikowane na podstawie informacji zawartej w załączniku: „Opis „projektu” pod kątem spełniania lokalnych kryteriów wyboru operacji zapisanych w LSR” oraz na podstawie informacji zawartych we wniosku i załącznikach.</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3 pkt. - kryterium spełnione / 0 pkt. - kryterium niespełnione</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 </a:t>
                      </a:r>
                    </a:p>
                  </a:txBody>
                  <a:tcPr marL="68580" marR="68580" marT="0" marB="0" anchor="ctr"/>
                </a:tc>
              </a:tr>
            </a:tbl>
          </a:graphicData>
        </a:graphic>
      </p:graphicFrame>
    </p:spTree>
    <p:extLst>
      <p:ext uri="{BB962C8B-B14F-4D97-AF65-F5344CB8AC3E}">
        <p14:creationId xmlns:p14="http://schemas.microsoft.com/office/powerpoint/2010/main" val="29688543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2269301025"/>
              </p:ext>
            </p:extLst>
          </p:nvPr>
        </p:nvGraphicFramePr>
        <p:xfrm>
          <a:off x="457200" y="404664"/>
          <a:ext cx="8229600" cy="5708731"/>
        </p:xfrm>
        <a:graphic>
          <a:graphicData uri="http://schemas.openxmlformats.org/drawingml/2006/table">
            <a:tbl>
              <a:tblPr firstRow="1" firstCol="1" lastRow="1" lastCol="1" bandRow="1" bandCol="1">
                <a:tableStyleId>{BC89EF96-8CEA-46FF-86C4-4CE0E7609802}</a:tableStyleId>
              </a:tblPr>
              <a:tblGrid>
                <a:gridCol w="1738536"/>
                <a:gridCol w="2508813"/>
                <a:gridCol w="3982251"/>
              </a:tblGrid>
              <a:tr h="411383">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a:effectLst/>
                        </a:rPr>
                        <a:t> Wyjaśnienie do kryterium </a:t>
                      </a:r>
                      <a:endParaRPr lang="pl-PL" sz="1600">
                        <a:effectLst/>
                        <a:latin typeface="Times New Roman" panose="02020603050405020304" pitchFamily="18" charset="0"/>
                        <a:ea typeface="Times New Roman" panose="02020603050405020304" pitchFamily="18" charset="0"/>
                      </a:endParaRPr>
                    </a:p>
                  </a:txBody>
                  <a:tcPr marL="62512" marR="62512" marT="0" marB="0"/>
                </a:tc>
              </a:tr>
              <a:tr h="635432">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dirty="0">
                          <a:effectLst/>
                        </a:rPr>
                        <a:t>Punktacja</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527456">
                <a:tc>
                  <a:txBody>
                    <a:bodyPr/>
                    <a:lstStyle/>
                    <a:p>
                      <a:pP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URUCHAMIANA DZIAŁALNOŚĆ SPEŁNIA WARUNKI INNOWACYJNOŚCI</a:t>
                      </a:r>
                    </a:p>
                  </a:txBody>
                  <a:tcPr marL="68580" marR="68580" marT="0" marB="0" anchor="ctr"/>
                </a:tc>
                <a:tc>
                  <a:txBody>
                    <a:bodyPr/>
                    <a:lstStyle/>
                    <a:p>
                      <a:pPr algn="ctr">
                        <a:lnSpc>
                          <a:spcPct val="115000"/>
                        </a:lnSpc>
                        <a:spcAft>
                          <a:spcPts val="1000"/>
                        </a:spcAft>
                      </a:pPr>
                      <a:r>
                        <a:rPr lang="pl-PL" sz="1400">
                          <a:effectLst/>
                          <a:latin typeface="+mn-lt"/>
                          <a:ea typeface="Times New Roman" panose="02020603050405020304" pitchFamily="18" charset="0"/>
                          <a:cs typeface="Times New Roman" panose="02020603050405020304" pitchFamily="18" charset="0"/>
                        </a:rPr>
                        <a:t>3</a:t>
                      </a:r>
                    </a:p>
                    <a:p>
                      <a:pPr algn="ctr">
                        <a:lnSpc>
                          <a:spcPct val="115000"/>
                        </a:lnSpc>
                        <a:spcAft>
                          <a:spcPts val="1000"/>
                        </a:spcAft>
                      </a:pPr>
                      <a:r>
                        <a:rPr lang="pl-PL" sz="14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400" dirty="0">
                          <a:effectLst/>
                          <a:latin typeface="+mn-lt"/>
                          <a:ea typeface="Times New Roman" panose="02020603050405020304" pitchFamily="18" charset="0"/>
                          <a:cs typeface="Times New Roman" panose="02020603050405020304" pitchFamily="18" charset="0"/>
                        </a:rPr>
                        <a:t>Preferowane będą operacje innowacyjne tj. zgodne z definicją innowacyjności zawartą w procedurze wyboru operacji: </a:t>
                      </a:r>
                      <a:r>
                        <a:rPr lang="pl-PL" sz="1400" i="1" dirty="0">
                          <a:effectLst/>
                          <a:latin typeface="+mn-lt"/>
                          <a:ea typeface="Times New Roman" panose="02020603050405020304" pitchFamily="18" charset="0"/>
                          <a:cs typeface="Times New Roman" panose="02020603050405020304" pitchFamily="18" charset="0"/>
                        </a:rPr>
                        <a:t>„Innowacja to wdrożenie nowego lub istotnie ulepszonego produktu (wyrobu lub usługi), nowego lub istotnie ulepszonego procesu, zastosowanie nowej technologii lub nowego sposobu wykorzystania lub zmobilizowania istniejących lokalnych zasobów przyrodniczych, historycznych, kulturowych czy społecznych  na obszarze LGD „Partnerstwo </a:t>
                      </a:r>
                      <a:r>
                        <a:rPr lang="pl-PL" sz="1400" i="1" dirty="0" err="1">
                          <a:effectLst/>
                          <a:latin typeface="+mn-lt"/>
                          <a:ea typeface="Times New Roman" panose="02020603050405020304" pitchFamily="18" charset="0"/>
                          <a:cs typeface="Times New Roman" panose="02020603050405020304" pitchFamily="18" charset="0"/>
                        </a:rPr>
                        <a:t>Sowiogórskie</a:t>
                      </a:r>
                      <a:r>
                        <a:rPr lang="pl-PL" sz="1400" i="1" dirty="0">
                          <a:effectLst/>
                          <a:latin typeface="+mn-lt"/>
                          <a:ea typeface="Times New Roman" panose="02020603050405020304" pitchFamily="18" charset="0"/>
                          <a:cs typeface="Times New Roman" panose="02020603050405020304" pitchFamily="18" charset="0"/>
                        </a:rPr>
                        <a:t>”. </a:t>
                      </a:r>
                      <a:br>
                        <a:rPr lang="pl-PL" sz="1400" i="1"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„projektu” pod kątem spełniania lokalnych kryteriów wyboru operacji zapisanych w LSR” oraz na podstawie informacji zawartych we wniosku i załącznikach, mające odzwierciedlenie w kosztach</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3 pkt. - kryterium spełnione – innowacyjność logicznie uzasadniona </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 0 pkt. - kryterium nie spełnione </a:t>
                      </a:r>
                    </a:p>
                  </a:txBody>
                  <a:tcPr marL="68580" marR="68580" marT="0" marB="0" anchor="ctr"/>
                </a:tc>
              </a:tr>
            </a:tbl>
          </a:graphicData>
        </a:graphic>
      </p:graphicFrame>
    </p:spTree>
    <p:extLst>
      <p:ext uri="{BB962C8B-B14F-4D97-AF65-F5344CB8AC3E}">
        <p14:creationId xmlns:p14="http://schemas.microsoft.com/office/powerpoint/2010/main" val="565676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Kto może ubiegać się o pomoc </a:t>
            </a:r>
            <a:endParaRPr lang="pl-PL" dirty="0"/>
          </a:p>
        </p:txBody>
      </p:sp>
      <p:sp>
        <p:nvSpPr>
          <p:cNvPr id="3" name="Symbol zastępczy zawartości 2"/>
          <p:cNvSpPr>
            <a:spLocks noGrp="1"/>
          </p:cNvSpPr>
          <p:nvPr>
            <p:ph idx="1"/>
          </p:nvPr>
        </p:nvSpPr>
        <p:spPr/>
        <p:txBody>
          <a:bodyPr>
            <a:normAutofit fontScale="77500" lnSpcReduction="20000"/>
          </a:bodyPr>
          <a:lstStyle/>
          <a:p>
            <a:pPr marL="0" indent="0">
              <a:buNone/>
            </a:pPr>
            <a:r>
              <a:rPr lang="pl-PL" dirty="0" smtClean="0"/>
              <a:t>O </a:t>
            </a:r>
            <a:r>
              <a:rPr lang="pl-PL" dirty="0"/>
              <a:t>pomoc może ubiegać się podmiot będący:</a:t>
            </a:r>
          </a:p>
          <a:p>
            <a:r>
              <a:rPr lang="pl-PL" dirty="0" smtClean="0"/>
              <a:t>osobą </a:t>
            </a:r>
            <a:r>
              <a:rPr lang="pl-PL" dirty="0"/>
              <a:t>fizyczną, jeżeli:</a:t>
            </a:r>
          </a:p>
          <a:p>
            <a:r>
              <a:rPr lang="pl-PL" dirty="0" smtClean="0"/>
              <a:t>jest </a:t>
            </a:r>
            <a:r>
              <a:rPr lang="pl-PL" dirty="0"/>
              <a:t>obywatelem państwa członkowskiego Unii Europejskiej,</a:t>
            </a:r>
          </a:p>
          <a:p>
            <a:r>
              <a:rPr lang="pl-PL" dirty="0" smtClean="0"/>
              <a:t>jest </a:t>
            </a:r>
            <a:r>
              <a:rPr lang="pl-PL" dirty="0"/>
              <a:t>pełnoletnia,</a:t>
            </a:r>
          </a:p>
          <a:p>
            <a:r>
              <a:rPr lang="pl-PL" dirty="0" smtClean="0"/>
              <a:t>ma </a:t>
            </a:r>
            <a:r>
              <a:rPr lang="pl-PL" dirty="0"/>
              <a:t>miejsce zamieszkania na obszarze wiejskim objętym LSR - w przypadku gdy osoba fizyczna nie wykonuje działalności </a:t>
            </a:r>
            <a:r>
              <a:rPr lang="pl-PL" dirty="0" smtClean="0"/>
              <a:t>gospodarczej</a:t>
            </a:r>
          </a:p>
          <a:p>
            <a:r>
              <a:rPr lang="pl-PL" dirty="0" smtClean="0"/>
              <a:t>miejsce </a:t>
            </a:r>
            <a:r>
              <a:rPr lang="pl-PL" dirty="0"/>
              <a:t>oznaczone adresem, pod którym wykonuje działalność gospodarczą, wpisanym do Centralnej Ewidencji i Informacji o Działalności Gospodarczej, znajduje się na obszarze wiejskim objętym LSR - w przypadku gdy osoba fizyczna wykonuje działalność gospodarczą, </a:t>
            </a:r>
            <a:endParaRPr lang="pl-PL" dirty="0" smtClean="0"/>
          </a:p>
        </p:txBody>
      </p:sp>
    </p:spTree>
    <p:extLst>
      <p:ext uri="{BB962C8B-B14F-4D97-AF65-F5344CB8AC3E}">
        <p14:creationId xmlns:p14="http://schemas.microsoft.com/office/powerpoint/2010/main" val="6782955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2666382148"/>
              </p:ext>
            </p:extLst>
          </p:nvPr>
        </p:nvGraphicFramePr>
        <p:xfrm>
          <a:off x="467544" y="332656"/>
          <a:ext cx="8229601" cy="4837694"/>
        </p:xfrm>
        <a:graphic>
          <a:graphicData uri="http://schemas.openxmlformats.org/drawingml/2006/table">
            <a:tbl>
              <a:tblPr firstRow="1" firstCol="1" lastRow="1" lastCol="1" bandRow="1" bandCol="1">
                <a:tableStyleId>{BC89EF96-8CEA-46FF-86C4-4CE0E7609802}</a:tableStyleId>
              </a:tblPr>
              <a:tblGrid>
                <a:gridCol w="2016224"/>
                <a:gridCol w="2231126"/>
                <a:gridCol w="3982251"/>
              </a:tblGrid>
              <a:tr h="315727">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315727">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3473001">
                <a:tc>
                  <a:txBody>
                    <a:bodyPr/>
                    <a:lstStyle/>
                    <a:p>
                      <a:pP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URUCHAMIANA DZIAŁALNOŚĆ JEST ZWIĄZANA Z OBSŁUGĄ RUCHU TURYSTYCZNEGO LUB PRZETWÓRSTWEM PRODUKTÓW LOKALNYCH NA OBSZARZE LGD PARTNERSTWO SOWIOGÓRSKIE</a:t>
                      </a:r>
                    </a:p>
                  </a:txBody>
                  <a:tcPr marL="68580" marR="68580" marT="0" marB="0" anchor="ctr"/>
                </a:tc>
                <a:tc>
                  <a:txBody>
                    <a:bodyPr/>
                    <a:lstStyle/>
                    <a:p>
                      <a:pPr algn="ctr">
                        <a:lnSpc>
                          <a:spcPct val="115000"/>
                        </a:lnSpc>
                        <a:spcAft>
                          <a:spcPts val="1000"/>
                        </a:spcAft>
                      </a:pPr>
                      <a:r>
                        <a:rPr lang="pl-PL" sz="1600">
                          <a:effectLst/>
                          <a:latin typeface="+mn-lt"/>
                          <a:ea typeface="Times New Roman" panose="02020603050405020304" pitchFamily="18" charset="0"/>
                          <a:cs typeface="Times New Roman" panose="02020603050405020304" pitchFamily="18" charset="0"/>
                        </a:rPr>
                        <a:t>5</a:t>
                      </a:r>
                    </a:p>
                    <a:p>
                      <a:pPr algn="ctr">
                        <a:lnSpc>
                          <a:spcPct val="115000"/>
                        </a:lnSpc>
                        <a:spcAft>
                          <a:spcPts val="1000"/>
                        </a:spcAft>
                      </a:pPr>
                      <a:r>
                        <a:rPr lang="pl-PL" sz="16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Preferuje operacje, które w ramach podejmowanej działalności gospodarczej uwzględniają ścisłe powiązanie z obsługą ruchu turystycznego lub przetwórstwem produktów lokalnych na obszarze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LGD „Partnerstwa </a:t>
                      </a:r>
                      <a:r>
                        <a:rPr lang="pl-PL" sz="1600" dirty="0" err="1">
                          <a:effectLst/>
                          <a:latin typeface="+mn-lt"/>
                          <a:ea typeface="Times New Roman" panose="02020603050405020304" pitchFamily="18" charset="0"/>
                          <a:cs typeface="Times New Roman" panose="02020603050405020304" pitchFamily="18" charset="0"/>
                        </a:rPr>
                        <a:t>Sowiogórskiego</a:t>
                      </a:r>
                      <a:r>
                        <a:rPr lang="pl-PL" sz="1600" dirty="0">
                          <a:effectLst/>
                          <a:latin typeface="+mn-lt"/>
                          <a:ea typeface="Times New Roman" panose="02020603050405020304" pitchFamily="18" charset="0"/>
                          <a:cs typeface="Times New Roman" panose="02020603050405020304" pitchFamily="18" charset="0"/>
                        </a:rPr>
                        <a:t>” oraz mają odzwierciedlenie w kosztach </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 Kryterium weryfikowane na podstawie informacji zawartej w załączniku: „Opis „projektu” pod kątem spełniania lokalnych kryteriów wyboru operacji zapisanych w LSR” oraz na podstawie informacji zawartych we wniosku i załącznikach.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5 pkt. - kryterium spełnione</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0 pkt. - kryterium niespełnione</a:t>
                      </a:r>
                    </a:p>
                  </a:txBody>
                  <a:tcPr marL="68580" marR="68580" marT="0" marB="0" anchor="ctr"/>
                </a:tc>
              </a:tr>
            </a:tbl>
          </a:graphicData>
        </a:graphic>
      </p:graphicFrame>
    </p:spTree>
    <p:extLst>
      <p:ext uri="{BB962C8B-B14F-4D97-AF65-F5344CB8AC3E}">
        <p14:creationId xmlns:p14="http://schemas.microsoft.com/office/powerpoint/2010/main" val="10521129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2582042775"/>
              </p:ext>
            </p:extLst>
          </p:nvPr>
        </p:nvGraphicFramePr>
        <p:xfrm>
          <a:off x="467544" y="332656"/>
          <a:ext cx="8229601" cy="5538734"/>
        </p:xfrm>
        <a:graphic>
          <a:graphicData uri="http://schemas.openxmlformats.org/drawingml/2006/table">
            <a:tbl>
              <a:tblPr firstRow="1" firstCol="1" lastRow="1" lastCol="1" bandRow="1" bandCol="1">
                <a:tableStyleId>{BC89EF96-8CEA-46FF-86C4-4CE0E7609802}</a:tableStyleId>
              </a:tblPr>
              <a:tblGrid>
                <a:gridCol w="1944216"/>
                <a:gridCol w="2303134"/>
                <a:gridCol w="3982251"/>
              </a:tblGrid>
              <a:tr h="315727">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315727">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3473001">
                <a:tc>
                  <a:txBody>
                    <a:bodyPr/>
                    <a:lstStyle/>
                    <a:p>
                      <a:pP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WNIOSKODAWCA ZOBOWIĄZUJE SIĘ DO ROZPROPAGOWANIA ŹRÓDŁA FINANSOWANIA OPERACJI, </a:t>
                      </a:r>
                      <a:br>
                        <a:rPr lang="pl-PL" sz="1400">
                          <a:effectLst/>
                          <a:latin typeface="+mn-lt"/>
                          <a:ea typeface="Times New Roman" panose="02020603050405020304" pitchFamily="18" charset="0"/>
                          <a:cs typeface="Times New Roman" panose="02020603050405020304" pitchFamily="18" charset="0"/>
                        </a:rPr>
                      </a:br>
                      <a:r>
                        <a:rPr lang="pl-PL" sz="1400">
                          <a:effectLst/>
                          <a:latin typeface="+mn-lt"/>
                          <a:ea typeface="Times New Roman" panose="02020603050405020304" pitchFamily="18" charset="0"/>
                          <a:cs typeface="Times New Roman" panose="02020603050405020304" pitchFamily="18" charset="0"/>
                        </a:rPr>
                        <a:t>W SZCZEGÓLNOŚCI DO ZAMIESZCZENIA LOGOTYPU LGD ORAZ INNYCH ZGODNIE Z KSIĘGĄ WIZUALIZACJI WE WSZYSTKICH MATERIAŁACH POWSTAJĄCYCH </a:t>
                      </a:r>
                    </a:p>
                    <a:p>
                      <a:pP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W WYNIKU REALIZACJI PROJEKTU (WYDAWNICTWA, OZNAKOWANIE TABLICAMI INFORMACYJNYMI ITP.)</a:t>
                      </a:r>
                    </a:p>
                  </a:txBody>
                  <a:tcPr marL="68580" marR="68580" marT="0" marB="0" anchor="ctr"/>
                </a:tc>
                <a:tc>
                  <a:txBody>
                    <a:bodyPr/>
                    <a:lstStyle/>
                    <a:p>
                      <a:pPr algn="ctr">
                        <a:lnSpc>
                          <a:spcPct val="115000"/>
                        </a:lnSpc>
                        <a:spcAft>
                          <a:spcPts val="1000"/>
                        </a:spcAft>
                      </a:pPr>
                      <a:r>
                        <a:rPr lang="pl-PL" sz="1400" dirty="0">
                          <a:effectLst/>
                          <a:latin typeface="+mn-lt"/>
                          <a:ea typeface="Times New Roman" panose="02020603050405020304" pitchFamily="18" charset="0"/>
                          <a:cs typeface="Times New Roman" panose="02020603050405020304" pitchFamily="18" charset="0"/>
                        </a:rPr>
                        <a:t>4</a:t>
                      </a:r>
                    </a:p>
                    <a:p>
                      <a:pPr algn="ctr">
                        <a:lnSpc>
                          <a:spcPct val="115000"/>
                        </a:lnSpc>
                        <a:spcAft>
                          <a:spcPts val="1000"/>
                        </a:spcAft>
                      </a:pPr>
                      <a:r>
                        <a:rPr lang="pl-PL" sz="1400" dirty="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400" dirty="0">
                          <a:effectLst/>
                          <a:latin typeface="+mn-lt"/>
                          <a:ea typeface="Times New Roman" panose="02020603050405020304" pitchFamily="18" charset="0"/>
                          <a:cs typeface="Times New Roman" panose="02020603050405020304" pitchFamily="18" charset="0"/>
                        </a:rPr>
                        <a:t>Preferuje operacje zakładające promowanie obszaru LGD poprzez zamieszczanie poza obowiązkowymi logotypami propagującymi źródła finansowania również logotypu LGD „Partnerstwo </a:t>
                      </a:r>
                      <a:r>
                        <a:rPr lang="pl-PL" sz="1400" dirty="0" err="1">
                          <a:effectLst/>
                          <a:latin typeface="+mn-lt"/>
                          <a:ea typeface="Times New Roman" panose="02020603050405020304" pitchFamily="18" charset="0"/>
                          <a:cs typeface="Times New Roman" panose="02020603050405020304" pitchFamily="18" charset="0"/>
                        </a:rPr>
                        <a:t>Sowiogórskie</a:t>
                      </a:r>
                      <a:r>
                        <a:rPr lang="pl-PL" sz="1400" dirty="0">
                          <a:effectLst/>
                          <a:latin typeface="+mn-lt"/>
                          <a:ea typeface="Times New Roman" panose="02020603050405020304" pitchFamily="18" charset="0"/>
                          <a:cs typeface="Times New Roman" panose="02020603050405020304" pitchFamily="18" charset="0"/>
                        </a:rPr>
                        <a:t>” </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 Kryterium weryfikowane na podstawie informacji zawartej w załączniku: „Opis „projektu” pod kątem spełniania lokalnych kryteriów wyboru operacji zapisanych w LSR” oraz na podstawie informacji zawartych we wniosku i załącznikach, mające odzwierciedlenie w kosztach</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4 pkt. - kryterium spełnione</a:t>
                      </a:r>
                    </a:p>
                    <a:p>
                      <a:pPr algn="ctr">
                        <a:lnSpc>
                          <a:spcPct val="115000"/>
                        </a:lnSpc>
                        <a:spcAft>
                          <a:spcPts val="0"/>
                        </a:spcAft>
                      </a:pPr>
                      <a:r>
                        <a:rPr lang="pl-PL" sz="1400" dirty="0">
                          <a:effectLst/>
                          <a:latin typeface="+mn-lt"/>
                          <a:ea typeface="Times New Roman" panose="02020603050405020304" pitchFamily="18" charset="0"/>
                          <a:cs typeface="Times New Roman" panose="02020603050405020304" pitchFamily="18" charset="0"/>
                        </a:rPr>
                        <a:t>0 pkt. - kryterium niespełnione</a:t>
                      </a:r>
                    </a:p>
                  </a:txBody>
                  <a:tcPr marL="68580" marR="68580" marT="0" marB="0" anchor="ctr"/>
                </a:tc>
              </a:tr>
            </a:tbl>
          </a:graphicData>
        </a:graphic>
      </p:graphicFrame>
    </p:spTree>
    <p:extLst>
      <p:ext uri="{BB962C8B-B14F-4D97-AF65-F5344CB8AC3E}">
        <p14:creationId xmlns:p14="http://schemas.microsoft.com/office/powerpoint/2010/main" val="17384553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1963967349"/>
              </p:ext>
            </p:extLst>
          </p:nvPr>
        </p:nvGraphicFramePr>
        <p:xfrm>
          <a:off x="395536" y="810547"/>
          <a:ext cx="8229600" cy="5887471"/>
        </p:xfrm>
        <a:graphic>
          <a:graphicData uri="http://schemas.openxmlformats.org/drawingml/2006/table">
            <a:tbl>
              <a:tblPr firstRow="1" firstCol="1" lastRow="1" lastCol="1" bandRow="1" bandCol="1">
                <a:tableStyleId>{BC89EF96-8CEA-46FF-86C4-4CE0E7609802}</a:tableStyleId>
              </a:tblPr>
              <a:tblGrid>
                <a:gridCol w="1728192"/>
                <a:gridCol w="2519157"/>
                <a:gridCol w="3982251"/>
              </a:tblGrid>
              <a:tr h="27695">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315727">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3473001">
                <a:tc>
                  <a:txBody>
                    <a:bodyPr/>
                    <a:lstStyle/>
                    <a:p>
                      <a:pPr>
                        <a:lnSpc>
                          <a:spcPct val="115000"/>
                        </a:lnSpc>
                        <a:spcAft>
                          <a:spcPts val="0"/>
                        </a:spcAft>
                      </a:pPr>
                      <a:r>
                        <a:rPr lang="pl-PL" sz="1600">
                          <a:effectLst/>
                          <a:latin typeface="+mn-lt"/>
                          <a:ea typeface="Times New Roman" panose="02020603050405020304" pitchFamily="18" charset="0"/>
                          <a:cs typeface="Tahoma" panose="020B0604030504040204" pitchFamily="34" charset="0"/>
                        </a:rPr>
                        <a:t>OPERACJA PRZYCZYNIA SIĘ BEZPOŚREDNIO DO ZWIĘKSZENIA ATRAKCYJNOŚCI TURYSTYCZNEJ OBSZARU LGD PARTNERSTWO SOWIOGÓRSKIE </a:t>
                      </a:r>
                      <a:endParaRPr lang="pl-PL" sz="16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1600">
                          <a:effectLst/>
                          <a:latin typeface="+mn-lt"/>
                          <a:ea typeface="Times New Roman" panose="02020603050405020304" pitchFamily="18" charset="0"/>
                          <a:cs typeface="Times New Roman" panose="02020603050405020304" pitchFamily="18" charset="0"/>
                        </a:rPr>
                        <a:t>5</a:t>
                      </a:r>
                    </a:p>
                    <a:p>
                      <a:pPr algn="ctr">
                        <a:lnSpc>
                          <a:spcPct val="115000"/>
                        </a:lnSpc>
                        <a:spcAft>
                          <a:spcPts val="1000"/>
                        </a:spcAft>
                      </a:pPr>
                      <a:r>
                        <a:rPr lang="pl-PL" sz="16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Preferuje operacje, które mają wpływ na przyczynienie się do zwiększenia atrakcyjności obszaru poprzez jego promocję (z wykorzystaniem marki Gór Sowich) i podejmowanie innych działań zachęcających turystów do odwiedzania regionu – korzystania z walorów, usług i innego rodzaju ofert dotyczących aktywnej i atrakcyjnej formy spędzania czasu. Projekt ma zaplanowane  w budżecie środki służące do realizacji operacji. </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„projektu” pod kątem spełniania lokalnych kryteriów wyboru operacji zapisanych w LSR” oraz na podstawie informacji zawartych we wniosku i załącznikach.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5 pkt. - kryterium spełnione   / 0 pkt. -kryterium nie spełnione</a:t>
                      </a:r>
                    </a:p>
                  </a:txBody>
                  <a:tcPr marL="68580" marR="68580" marT="0" marB="0" anchor="ctr"/>
                </a:tc>
              </a:tr>
            </a:tbl>
          </a:graphicData>
        </a:graphic>
      </p:graphicFrame>
    </p:spTree>
    <p:extLst>
      <p:ext uri="{BB962C8B-B14F-4D97-AF65-F5344CB8AC3E}">
        <p14:creationId xmlns:p14="http://schemas.microsoft.com/office/powerpoint/2010/main" val="8743871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1375017576"/>
              </p:ext>
            </p:extLst>
          </p:nvPr>
        </p:nvGraphicFramePr>
        <p:xfrm>
          <a:off x="467544" y="116632"/>
          <a:ext cx="8229600" cy="6840760"/>
        </p:xfrm>
        <a:graphic>
          <a:graphicData uri="http://schemas.openxmlformats.org/drawingml/2006/table">
            <a:tbl>
              <a:tblPr firstRow="1" firstCol="1" lastRow="1" lastCol="1" bandRow="1" bandCol="1">
                <a:tableStyleId>{BC89EF96-8CEA-46FF-86C4-4CE0E7609802}</a:tableStyleId>
              </a:tblPr>
              <a:tblGrid>
                <a:gridCol w="1944216"/>
                <a:gridCol w="2303133"/>
                <a:gridCol w="3982251"/>
              </a:tblGrid>
              <a:tr h="330410">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510361">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5999989">
                <a:tc>
                  <a:txBody>
                    <a:bodyPr/>
                    <a:lstStyle/>
                    <a:p>
                      <a:pPr>
                        <a:lnSpc>
                          <a:spcPct val="115000"/>
                        </a:lnSpc>
                        <a:spcAft>
                          <a:spcPts val="0"/>
                        </a:spcAft>
                      </a:pPr>
                      <a:r>
                        <a:rPr lang="pl-PL" sz="1300">
                          <a:effectLst/>
                          <a:latin typeface="+mn-lt"/>
                          <a:ea typeface="Times New Roman" panose="02020603050405020304" pitchFamily="18" charset="0"/>
                          <a:cs typeface="Times New Roman" panose="02020603050405020304" pitchFamily="18" charset="0"/>
                        </a:rPr>
                        <a:t>OPERACJA REALIZOWANA JEST PRZEZ WNIOSKODAWCĘ, KTÓRY KORZYSTAŁ Z BEZPŁATNEGO DORADZTWA BEZPOŚREDNIEGO NA ETAPIE PRZYGOTOWANIA WNIOSKU I SZKOLEŃ OFEROWANYCH PRZEZ LGD</a:t>
                      </a:r>
                    </a:p>
                  </a:txBody>
                  <a:tcPr marL="68580" marR="68580" marT="0" marB="0" anchor="ctr"/>
                </a:tc>
                <a:tc>
                  <a:txBody>
                    <a:bodyPr/>
                    <a:lstStyle/>
                    <a:p>
                      <a:pPr algn="ctr">
                        <a:lnSpc>
                          <a:spcPct val="115000"/>
                        </a:lnSpc>
                        <a:spcAft>
                          <a:spcPts val="0"/>
                        </a:spcAft>
                      </a:pPr>
                      <a:r>
                        <a:rPr lang="pl-PL" sz="1300">
                          <a:effectLst/>
                          <a:latin typeface="+mn-lt"/>
                          <a:ea typeface="Times New Roman" panose="02020603050405020304" pitchFamily="18" charset="0"/>
                          <a:cs typeface="Times New Roman" panose="02020603050405020304" pitchFamily="18" charset="0"/>
                        </a:rPr>
                        <a:t>4</a:t>
                      </a:r>
                    </a:p>
                    <a:p>
                      <a:pPr algn="ctr">
                        <a:lnSpc>
                          <a:spcPct val="115000"/>
                        </a:lnSpc>
                        <a:spcAft>
                          <a:spcPts val="0"/>
                        </a:spcAft>
                      </a:pPr>
                      <a:r>
                        <a:rPr lang="pl-PL" sz="1300">
                          <a:effectLst/>
                          <a:latin typeface="+mn-lt"/>
                          <a:ea typeface="Times New Roman" panose="02020603050405020304" pitchFamily="18" charset="0"/>
                          <a:cs typeface="Times New Roman" panose="02020603050405020304" pitchFamily="18" charset="0"/>
                        </a:rPr>
                        <a:t>2</a:t>
                      </a:r>
                    </a:p>
                    <a:p>
                      <a:pPr algn="ctr">
                        <a:lnSpc>
                          <a:spcPct val="115000"/>
                        </a:lnSpc>
                        <a:spcAft>
                          <a:spcPts val="0"/>
                        </a:spcAft>
                      </a:pPr>
                      <a:r>
                        <a:rPr lang="pl-PL" sz="13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3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„projektu” pod kątem spełniania lokalnych kryteriów wyboru operacji zapisanych w LSR” oraz na podstawie informacji zawartych we wniosku i załącznikach, mające odzwierciedlenie w kosztach</a:t>
                      </a:r>
                      <a:br>
                        <a:rPr lang="pl-PL" sz="1300" dirty="0">
                          <a:effectLst/>
                          <a:latin typeface="+mn-lt"/>
                          <a:ea typeface="Times New Roman" panose="02020603050405020304" pitchFamily="18" charset="0"/>
                          <a:cs typeface="Times New Roman" panose="02020603050405020304" pitchFamily="18" charset="0"/>
                        </a:rPr>
                      </a:br>
                      <a:r>
                        <a:rPr lang="pl-PL" sz="1300" dirty="0">
                          <a:effectLst/>
                          <a:latin typeface="+mn-lt"/>
                          <a:ea typeface="Times New Roman" panose="02020603050405020304" pitchFamily="18" charset="0"/>
                          <a:cs typeface="Times New Roman" panose="02020603050405020304" pitchFamily="18" charset="0"/>
                        </a:rPr>
                        <a:t> (kryterium uznane za spełnione jeżeli:</a:t>
                      </a:r>
                    </a:p>
                    <a:p>
                      <a:pPr marL="342900" lvl="0" indent="-342900" algn="ctr">
                        <a:lnSpc>
                          <a:spcPct val="115000"/>
                        </a:lnSpc>
                        <a:spcAft>
                          <a:spcPts val="0"/>
                        </a:spcAft>
                        <a:buFont typeface="Symbol" panose="05050102010706020507" pitchFamily="18" charset="2"/>
                        <a:buChar char=""/>
                      </a:pPr>
                      <a:r>
                        <a:rPr lang="pl-PL" sz="1300" dirty="0">
                          <a:effectLst/>
                          <a:latin typeface="+mn-lt"/>
                          <a:ea typeface="Times New Roman" panose="02020603050405020304" pitchFamily="18" charset="0"/>
                          <a:cs typeface="Times New Roman" panose="02020603050405020304" pitchFamily="18" charset="0"/>
                        </a:rPr>
                        <a:t>Szkolenie - fakt uczestniczenia w szkoleniu zostanie potwierdzony przez Biuro LGD poprzez potwierdzenie uczestnictwa osobistego -  podpis na liście obecności </a:t>
                      </a:r>
                      <a:br>
                        <a:rPr lang="pl-PL" sz="1300" dirty="0">
                          <a:effectLst/>
                          <a:latin typeface="+mn-lt"/>
                          <a:ea typeface="Times New Roman" panose="02020603050405020304" pitchFamily="18" charset="0"/>
                          <a:cs typeface="Times New Roman" panose="02020603050405020304" pitchFamily="18" charset="0"/>
                        </a:rPr>
                      </a:br>
                      <a:r>
                        <a:rPr lang="pl-PL" sz="1300" dirty="0">
                          <a:effectLst/>
                          <a:latin typeface="+mn-lt"/>
                          <a:ea typeface="Times New Roman" panose="02020603050405020304" pitchFamily="18" charset="0"/>
                          <a:cs typeface="Times New Roman" panose="02020603050405020304" pitchFamily="18" charset="0"/>
                        </a:rPr>
                        <a:t>ze szkolenia przeprowadzonego przed naborem z wnioskowanego zakresu operacji; </a:t>
                      </a:r>
                    </a:p>
                    <a:p>
                      <a:pPr marL="342900" lvl="0" indent="-342900" algn="ctr">
                        <a:lnSpc>
                          <a:spcPct val="115000"/>
                        </a:lnSpc>
                        <a:spcAft>
                          <a:spcPts val="0"/>
                        </a:spcAft>
                        <a:buFont typeface="Symbol" panose="05050102010706020507" pitchFamily="18" charset="2"/>
                        <a:buChar char=""/>
                      </a:pPr>
                      <a:r>
                        <a:rPr lang="pl-PL" sz="1300" dirty="0">
                          <a:effectLst/>
                          <a:latin typeface="+mn-lt"/>
                          <a:ea typeface="Times New Roman" panose="02020603050405020304" pitchFamily="18" charset="0"/>
                          <a:cs typeface="Times New Roman" panose="02020603050405020304" pitchFamily="18" charset="0"/>
                        </a:rPr>
                        <a:t>Doradztwo bezpośrednie – osobiste konsultacje przygotowanej pełnej dokumentacji planowanego do złożenia wniosku potwierdzone przez LGD na Karcie doradztwa (wymagana kopia karty doradztwa))</a:t>
                      </a:r>
                    </a:p>
                    <a:p>
                      <a:pPr algn="ctr">
                        <a:lnSpc>
                          <a:spcPct val="115000"/>
                        </a:lnSpc>
                        <a:spcAft>
                          <a:spcPts val="0"/>
                        </a:spcAft>
                      </a:pPr>
                      <a:r>
                        <a:rPr lang="pl-PL" sz="1300" dirty="0">
                          <a:effectLst/>
                          <a:latin typeface="+mn-lt"/>
                          <a:ea typeface="Times New Roman" panose="02020603050405020304" pitchFamily="18" charset="0"/>
                          <a:cs typeface="Times New Roman" panose="02020603050405020304" pitchFamily="18" charset="0"/>
                        </a:rPr>
                        <a:t>4 pkt - wnioskodawca korzystał ze szkoleń i doradztwa na etapie przygotowania wniosku (praca </a:t>
                      </a:r>
                      <a:br>
                        <a:rPr lang="pl-PL" sz="1300" dirty="0">
                          <a:effectLst/>
                          <a:latin typeface="+mn-lt"/>
                          <a:ea typeface="Times New Roman" panose="02020603050405020304" pitchFamily="18" charset="0"/>
                          <a:cs typeface="Times New Roman" panose="02020603050405020304" pitchFamily="18" charset="0"/>
                        </a:rPr>
                      </a:br>
                      <a:r>
                        <a:rPr lang="pl-PL" sz="1300" dirty="0">
                          <a:effectLst/>
                          <a:latin typeface="+mn-lt"/>
                          <a:ea typeface="Times New Roman" panose="02020603050405020304" pitchFamily="18" charset="0"/>
                          <a:cs typeface="Times New Roman" panose="02020603050405020304" pitchFamily="18" charset="0"/>
                        </a:rPr>
                        <a:t>z wnioskiem) /    2 pkt - wnioskodawca korzystał z doradztwa na etapie przygotowania wniosku </a:t>
                      </a:r>
                      <a:br>
                        <a:rPr lang="pl-PL" sz="1300" dirty="0">
                          <a:effectLst/>
                          <a:latin typeface="+mn-lt"/>
                          <a:ea typeface="Times New Roman" panose="02020603050405020304" pitchFamily="18" charset="0"/>
                          <a:cs typeface="Times New Roman" panose="02020603050405020304" pitchFamily="18" charset="0"/>
                        </a:rPr>
                      </a:br>
                      <a:r>
                        <a:rPr lang="pl-PL" sz="1300" dirty="0">
                          <a:effectLst/>
                          <a:latin typeface="+mn-lt"/>
                          <a:ea typeface="Times New Roman" panose="02020603050405020304" pitchFamily="18" charset="0"/>
                          <a:cs typeface="Times New Roman" panose="02020603050405020304" pitchFamily="18" charset="0"/>
                        </a:rPr>
                        <a:t>(praca z wnioskiem) lub szkolenia</a:t>
                      </a:r>
                    </a:p>
                    <a:p>
                      <a:pPr algn="ctr">
                        <a:lnSpc>
                          <a:spcPct val="115000"/>
                        </a:lnSpc>
                        <a:spcAft>
                          <a:spcPts val="0"/>
                        </a:spcAft>
                      </a:pPr>
                      <a:r>
                        <a:rPr lang="pl-PL" sz="1300" dirty="0">
                          <a:effectLst/>
                          <a:latin typeface="+mn-lt"/>
                          <a:ea typeface="Times New Roman" panose="02020603050405020304" pitchFamily="18" charset="0"/>
                          <a:cs typeface="Times New Roman" panose="02020603050405020304" pitchFamily="18" charset="0"/>
                        </a:rPr>
                        <a:t>0 pkt - wnioskodawca nie korzystał z żadnej ww. formy doradztwa oferowanej przez LGD </a:t>
                      </a:r>
                    </a:p>
                  </a:txBody>
                  <a:tcPr marL="68580" marR="68580" marT="0" marB="0" anchor="ctr"/>
                </a:tc>
              </a:tr>
            </a:tbl>
          </a:graphicData>
        </a:graphic>
      </p:graphicFrame>
    </p:spTree>
    <p:extLst>
      <p:ext uri="{BB962C8B-B14F-4D97-AF65-F5344CB8AC3E}">
        <p14:creationId xmlns:p14="http://schemas.microsoft.com/office/powerpoint/2010/main" val="29495897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2643158412"/>
              </p:ext>
            </p:extLst>
          </p:nvPr>
        </p:nvGraphicFramePr>
        <p:xfrm>
          <a:off x="467544" y="620688"/>
          <a:ext cx="8229600" cy="5452120"/>
        </p:xfrm>
        <a:graphic>
          <a:graphicData uri="http://schemas.openxmlformats.org/drawingml/2006/table">
            <a:tbl>
              <a:tblPr firstRow="1" firstCol="1" lastRow="1" lastCol="1" bandRow="1" bandCol="1">
                <a:tableStyleId>{BC89EF96-8CEA-46FF-86C4-4CE0E7609802}</a:tableStyleId>
              </a:tblPr>
              <a:tblGrid>
                <a:gridCol w="1872208"/>
                <a:gridCol w="2375141"/>
                <a:gridCol w="3982251"/>
              </a:tblGrid>
              <a:tr h="48304">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408288">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799992">
                <a:tc>
                  <a:txBody>
                    <a:bodyPr/>
                    <a:lstStyle/>
                    <a:p>
                      <a:pP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WNIOSKODAWCA NA DZIEŃ ZŁOŻENIA WNIOSKU JEST ZAMELDOWANY NA OBSZRZE LGD „PARTNERSTWO SOWIOGÓRSKIE” POWYŻEJ 1 ROKU  </a:t>
                      </a:r>
                    </a:p>
                  </a:txBody>
                  <a:tcPr marL="68580" marR="68580" marT="0" marB="0" anchor="ctr"/>
                </a:tc>
                <a:tc>
                  <a:txBody>
                    <a:bodyPr/>
                    <a:lstStyle/>
                    <a:p>
                      <a:pPr algn="ctr">
                        <a:lnSpc>
                          <a:spcPct val="115000"/>
                        </a:lnSpc>
                        <a:spcAft>
                          <a:spcPts val="1000"/>
                        </a:spcAft>
                      </a:pPr>
                      <a:r>
                        <a:rPr lang="pl-PL" sz="1800" dirty="0">
                          <a:effectLst/>
                          <a:latin typeface="+mn-lt"/>
                          <a:ea typeface="Times New Roman" panose="02020603050405020304" pitchFamily="18" charset="0"/>
                          <a:cs typeface="Times New Roman" panose="02020603050405020304" pitchFamily="18" charset="0"/>
                        </a:rPr>
                        <a:t>4</a:t>
                      </a:r>
                    </a:p>
                    <a:p>
                      <a:pPr algn="ctr">
                        <a:lnSpc>
                          <a:spcPct val="115000"/>
                        </a:lnSpc>
                        <a:spcAft>
                          <a:spcPts val="1000"/>
                        </a:spcAft>
                      </a:pPr>
                      <a:r>
                        <a:rPr lang="pl-PL" sz="1800" dirty="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Preferuje operacje realizowane przez Wnioskodawców, którzy są zameldowani na obszarze LGD </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w dłuższym okresie czasu.</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„projektu” pod kątem spełniania lokalnych kryteriów wyboru operacji zapisanych w LSR” oraz na podstawie informacji zawartych we wniosku i załącznikach. </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4 pkt. – kryterium spełnione </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0 pkt. – kryterium niespełnione</a:t>
                      </a:r>
                    </a:p>
                  </a:txBody>
                  <a:tcPr marL="68580" marR="68580" marT="0" marB="0" anchor="ctr"/>
                </a:tc>
              </a:tr>
            </a:tbl>
          </a:graphicData>
        </a:graphic>
      </p:graphicFrame>
    </p:spTree>
    <p:extLst>
      <p:ext uri="{BB962C8B-B14F-4D97-AF65-F5344CB8AC3E}">
        <p14:creationId xmlns:p14="http://schemas.microsoft.com/office/powerpoint/2010/main" val="42599506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3987603476"/>
              </p:ext>
            </p:extLst>
          </p:nvPr>
        </p:nvGraphicFramePr>
        <p:xfrm>
          <a:off x="467544" y="620688"/>
          <a:ext cx="8229601" cy="6015084"/>
        </p:xfrm>
        <a:graphic>
          <a:graphicData uri="http://schemas.openxmlformats.org/drawingml/2006/table">
            <a:tbl>
              <a:tblPr firstRow="1" firstCol="1" lastRow="1" lastCol="1" bandRow="1" bandCol="1">
                <a:tableStyleId>{BC89EF96-8CEA-46FF-86C4-4CE0E7609802}</a:tableStyleId>
              </a:tblPr>
              <a:tblGrid>
                <a:gridCol w="2088232"/>
                <a:gridCol w="2159118"/>
                <a:gridCol w="3982251"/>
              </a:tblGrid>
              <a:tr h="48304">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408288">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799992">
                <a:tc>
                  <a:txBody>
                    <a:bodyPr/>
                    <a:lstStyle/>
                    <a:p>
                      <a:pP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GOTOWOŚĆ DOKUMENTACYJNA OPERACJI DO REALIZACJI </a:t>
                      </a:r>
                    </a:p>
                  </a:txBody>
                  <a:tcPr marL="68580" marR="68580" marT="0" marB="0" anchor="ctr"/>
                </a:tc>
                <a:tc>
                  <a:txBody>
                    <a:bodyPr/>
                    <a:lstStyle/>
                    <a:p>
                      <a:pPr algn="ctr">
                        <a:lnSpc>
                          <a:spcPct val="115000"/>
                        </a:lnSpc>
                        <a:spcAft>
                          <a:spcPts val="1000"/>
                        </a:spcAft>
                      </a:pPr>
                      <a:r>
                        <a:rPr lang="pl-PL" sz="1800">
                          <a:effectLst/>
                          <a:latin typeface="+mn-lt"/>
                          <a:ea typeface="Times New Roman" panose="02020603050405020304" pitchFamily="18" charset="0"/>
                          <a:cs typeface="Times New Roman" panose="02020603050405020304" pitchFamily="18" charset="0"/>
                        </a:rPr>
                        <a:t>4</a:t>
                      </a:r>
                    </a:p>
                    <a:p>
                      <a:pPr algn="ctr">
                        <a:lnSpc>
                          <a:spcPct val="115000"/>
                        </a:lnSpc>
                        <a:spcAft>
                          <a:spcPts val="1000"/>
                        </a:spcAft>
                      </a:pPr>
                      <a:r>
                        <a:rPr lang="pl-PL" sz="18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Preferuje operacje z kompletną dokumentacją dotyczącą zakresu realizacji operacji oraz spełniania LKW. Kryterium uznaje się za spełnione jeżeli Wnioskodawca na dzień złożenia Wniosku o przyznanie pomocy załączył do niego oraz do „Opis „projektu” pod kątem spełniania lokalnych kryteriów wyboru operacji zapisanych w LSR” wszystkie wymagane załączniki i nie został wezwany do złożenia uzupełnień w tym zakresie.</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Kryterium weryfikowane na podstawie zawartych informacji we wniosku i załącznikach.</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4 pkt. - kryterium spełnione</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0 pkt. - kryterium nie spełnione</a:t>
                      </a:r>
                    </a:p>
                  </a:txBody>
                  <a:tcPr marL="68580" marR="68580" marT="0" marB="0" anchor="ctr"/>
                </a:tc>
              </a:tr>
            </a:tbl>
          </a:graphicData>
        </a:graphic>
      </p:graphicFrame>
    </p:spTree>
    <p:extLst>
      <p:ext uri="{BB962C8B-B14F-4D97-AF65-F5344CB8AC3E}">
        <p14:creationId xmlns:p14="http://schemas.microsoft.com/office/powerpoint/2010/main" val="37018718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492896"/>
            <a:ext cx="7772400" cy="1470025"/>
          </a:xfrm>
        </p:spPr>
        <p:txBody>
          <a:bodyPr>
            <a:normAutofit fontScale="90000"/>
          </a:bodyPr>
          <a:lstStyle/>
          <a:p>
            <a:r>
              <a:rPr lang="pl-PL" b="1" dirty="0" smtClean="0"/>
              <a:t>Rozwijanie działalności gospodarczej</a:t>
            </a:r>
            <a:br>
              <a:rPr lang="pl-PL" b="1" dirty="0" smtClean="0"/>
            </a:br>
            <a:r>
              <a:rPr lang="pl-PL" b="1" dirty="0"/>
              <a:t/>
            </a:r>
            <a:br>
              <a:rPr lang="pl-PL" b="1" dirty="0"/>
            </a:br>
            <a:r>
              <a:rPr lang="pl-PL" sz="2700" b="1" dirty="0"/>
              <a:t>MAX. </a:t>
            </a:r>
            <a:r>
              <a:rPr lang="pl-PL" sz="2700" dirty="0"/>
              <a:t>liczba punktów:</a:t>
            </a:r>
            <a:r>
              <a:rPr lang="pl-PL" sz="2700" b="1" dirty="0"/>
              <a:t> 47/ MIN. </a:t>
            </a:r>
            <a:r>
              <a:rPr lang="pl-PL" sz="2700" dirty="0"/>
              <a:t>liczba punktów </a:t>
            </a:r>
            <a:r>
              <a:rPr lang="pl-PL" sz="2700" u="sng" dirty="0"/>
              <a:t>aby operacja została wybrana:</a:t>
            </a:r>
            <a:r>
              <a:rPr lang="pl-PL" sz="2700" b="1" u="sng" dirty="0"/>
              <a:t> 24</a:t>
            </a:r>
            <a:r>
              <a:rPr lang="pl-PL" sz="2700" b="1" dirty="0" smtClean="0"/>
              <a:t> </a:t>
            </a:r>
            <a:endParaRPr lang="pl-PL" sz="2700" dirty="0"/>
          </a:p>
        </p:txBody>
      </p:sp>
    </p:spTree>
    <p:extLst>
      <p:ext uri="{BB962C8B-B14F-4D97-AF65-F5344CB8AC3E}">
        <p14:creationId xmlns:p14="http://schemas.microsoft.com/office/powerpoint/2010/main" val="40115248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3176855168"/>
              </p:ext>
            </p:extLst>
          </p:nvPr>
        </p:nvGraphicFramePr>
        <p:xfrm>
          <a:off x="457200" y="260648"/>
          <a:ext cx="8229600" cy="5901167"/>
        </p:xfrm>
        <a:graphic>
          <a:graphicData uri="http://schemas.openxmlformats.org/drawingml/2006/table">
            <a:tbl>
              <a:tblPr firstRow="1" firstCol="1" lastRow="1" lastCol="1" bandRow="1" bandCol="1">
                <a:tableStyleId>{BC89EF96-8CEA-46FF-86C4-4CE0E7609802}</a:tableStyleId>
              </a:tblPr>
              <a:tblGrid>
                <a:gridCol w="2026568"/>
                <a:gridCol w="2220781"/>
                <a:gridCol w="3982251"/>
              </a:tblGrid>
              <a:tr h="417654">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a:effectLst/>
                        </a:rPr>
                        <a:t> Wyjaśnienie do kryterium </a:t>
                      </a:r>
                      <a:endParaRPr lang="pl-PL" sz="1600">
                        <a:effectLst/>
                        <a:latin typeface="Times New Roman" panose="02020603050405020304" pitchFamily="18" charset="0"/>
                        <a:ea typeface="Times New Roman" panose="02020603050405020304" pitchFamily="18" charset="0"/>
                      </a:endParaRPr>
                    </a:p>
                  </a:txBody>
                  <a:tcPr marL="62512" marR="62512" marT="0" marB="0"/>
                </a:tc>
              </a:tr>
              <a:tr h="645119">
                <a:tc>
                  <a:txBody>
                    <a:bodyPr/>
                    <a:lstStyle/>
                    <a:p>
                      <a:pPr>
                        <a:spcAft>
                          <a:spcPts val="0"/>
                        </a:spcAft>
                      </a:pPr>
                      <a:r>
                        <a:rPr lang="pl-PL" sz="1600" dirty="0">
                          <a:effectLst/>
                        </a:rPr>
                        <a:t>Nazwa </a:t>
                      </a:r>
                      <a:r>
                        <a:rPr lang="pl-PL" sz="1600" kern="1200" dirty="0">
                          <a:effectLst/>
                        </a:rPr>
                        <a:t>kryterium</a:t>
                      </a:r>
                      <a:endParaRPr lang="pl-PL" sz="1600" b="1" kern="1200" dirty="0">
                        <a:solidFill>
                          <a:schemeClr val="tx1"/>
                        </a:solidFill>
                        <a:effectLst/>
                        <a:latin typeface="+mn-lt"/>
                        <a:ea typeface="+mn-ea"/>
                        <a:cs typeface="+mn-cs"/>
                      </a:endParaRPr>
                    </a:p>
                  </a:txBody>
                  <a:tcPr marL="62512" marR="62512" marT="0" marB="0"/>
                </a:tc>
                <a:tc>
                  <a:txBody>
                    <a:bodyPr/>
                    <a:lstStyle/>
                    <a:p>
                      <a:pPr>
                        <a:spcAft>
                          <a:spcPts val="0"/>
                        </a:spcAft>
                      </a:pPr>
                      <a:r>
                        <a:rPr lang="pl-PL" sz="1600" dirty="0">
                          <a:effectLst/>
                        </a:rPr>
                        <a:t>Punktacja</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838394">
                <a:tc>
                  <a:txBody>
                    <a:bodyPr/>
                    <a:lstStyle/>
                    <a:p>
                      <a:pPr>
                        <a:lnSpc>
                          <a:spcPct val="115000"/>
                        </a:lnSpc>
                        <a:spcAft>
                          <a:spcPts val="0"/>
                        </a:spcAft>
                      </a:pPr>
                      <a:r>
                        <a:rPr lang="pl-PL" sz="1600">
                          <a:effectLst/>
                          <a:latin typeface="+mn-lt"/>
                          <a:ea typeface="Times New Roman" panose="02020603050405020304" pitchFamily="18" charset="0"/>
                          <a:cs typeface="Tahoma" panose="020B0604030504040204" pitchFamily="34" charset="0"/>
                        </a:rPr>
                        <a:t>OPARCIE OPERACJI NA LOKALNYCH WARTOŚCIACH I ZASOBACH</a:t>
                      </a:r>
                      <a:r>
                        <a:rPr lang="pl-PL" sz="1600">
                          <a:effectLst/>
                          <a:latin typeface="+mn-lt"/>
                          <a:ea typeface="Times New Roman" panose="02020603050405020304" pitchFamily="18" charset="0"/>
                          <a:cs typeface="Times New Roman" panose="02020603050405020304" pitchFamily="18" charset="0"/>
                        </a:rPr>
                        <a:t> </a:t>
                      </a:r>
                    </a:p>
                  </a:txBody>
                  <a:tcPr marL="68580" marR="68580" marT="0" marB="0" anchor="ctr"/>
                </a:tc>
                <a:tc>
                  <a:txBody>
                    <a:bodyPr/>
                    <a:lstStyle/>
                    <a:p>
                      <a:pPr algn="ct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4</a:t>
                      </a:r>
                    </a:p>
                    <a:p>
                      <a:pPr algn="ct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Preferuje operacje, które zachowują i bazują na lokalnym potencjale kulturowym, historycznym lub przyrodniczym – realizacja projektu bazuje lub służy zachowaniu przynajmniej dwóch rodzajów zasobów. </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„projektu” pod kątem spełniania lokalnych kryteriów wyboru operacji zapisanych w LSR” oraz na podstawie informacji zawartych we wniosku i załącznikach, mające odzwierciedlenie w kosztach</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4 pkt. - kryterium w pełni spełnione   /   0 pkt. - kryterium niespełnione</a:t>
                      </a:r>
                    </a:p>
                  </a:txBody>
                  <a:tcPr marL="68580" marR="68580" marT="0" marB="0" anchor="ctr"/>
                </a:tc>
              </a:tr>
            </a:tbl>
          </a:graphicData>
        </a:graphic>
      </p:graphicFrame>
    </p:spTree>
    <p:extLst>
      <p:ext uri="{BB962C8B-B14F-4D97-AF65-F5344CB8AC3E}">
        <p14:creationId xmlns:p14="http://schemas.microsoft.com/office/powerpoint/2010/main" val="30883537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2688480188"/>
              </p:ext>
            </p:extLst>
          </p:nvPr>
        </p:nvGraphicFramePr>
        <p:xfrm>
          <a:off x="457200" y="692696"/>
          <a:ext cx="8229605" cy="5847134"/>
        </p:xfrm>
        <a:graphic>
          <a:graphicData uri="http://schemas.openxmlformats.org/drawingml/2006/table">
            <a:tbl>
              <a:tblPr firstRow="1" firstCol="1" lastRow="1" lastCol="1" bandRow="1" bandCol="1">
                <a:tableStyleId>{BC89EF96-8CEA-46FF-86C4-4CE0E7609802}</a:tableStyleId>
              </a:tblPr>
              <a:tblGrid>
                <a:gridCol w="2170584"/>
                <a:gridCol w="1008112"/>
                <a:gridCol w="5050909"/>
              </a:tblGrid>
              <a:tr h="48705">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a:effectLst/>
                        </a:rPr>
                        <a:t> Wyjaśnienie do kryterium </a:t>
                      </a:r>
                      <a:endParaRPr lang="pl-PL" sz="1600">
                        <a:effectLst/>
                        <a:latin typeface="Times New Roman" panose="02020603050405020304" pitchFamily="18" charset="0"/>
                        <a:ea typeface="Times New Roman" panose="02020603050405020304" pitchFamily="18" charset="0"/>
                      </a:endParaRPr>
                    </a:p>
                  </a:txBody>
                  <a:tcPr marL="62512" marR="62512" marT="0" marB="0"/>
                </a:tc>
              </a:tr>
              <a:tr h="631357">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971937">
                <a:tc>
                  <a:txBody>
                    <a:bodyPr/>
                    <a:lstStyle/>
                    <a:p>
                      <a:pPr>
                        <a:lnSpc>
                          <a:spcPct val="115000"/>
                        </a:lnSpc>
                        <a:spcAft>
                          <a:spcPts val="0"/>
                        </a:spcAft>
                      </a:pPr>
                      <a:r>
                        <a:rPr lang="pl-PL" sz="1600">
                          <a:effectLst/>
                          <a:latin typeface="+mn-lt"/>
                          <a:ea typeface="Times New Roman" panose="02020603050405020304" pitchFamily="18" charset="0"/>
                          <a:cs typeface="Tahoma" panose="020B0604030504040204" pitchFamily="34" charset="0"/>
                        </a:rPr>
                        <a:t>ZASTOSOWANIE ROZWIĄZAŃ SPRZYJAJĄCYCH OCHRONIE ŚRODOWISKA LUB PRZECIWDZIAŁANIU ZMIANOM KLIMATU</a:t>
                      </a:r>
                      <a:endParaRPr lang="pl-PL" sz="16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4</a:t>
                      </a:r>
                    </a:p>
                    <a:p>
                      <a:pPr algn="ct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Preferuje operacje, które podczas realizacji zastosują rozwiązania sprzyjające ochronie środowiska lub klimatu,  tj. np. zastosowanie bardziej ekologicznych materiałów lub technologii, operacje przybliżające ich uczestnikom lub odbiorcom tematykę ochrony środowiska (w tym lokalnych zasobów) czy przeciwdziałanie zmianom klimatu. Punkty zostaną przyznane, jeżeli wnioskodawca uwzględnił w budżecie poniesienie kosztów związanych z zastosowaniem takich rozwiązań.</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„projektu” pod kątem spełniania lokalnych kryteriów wyboru operacji zapisanych w LSR” oraz na podstawie informacji zawartych we wniosku i załącznikach.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4 pkt. - kryterium w pełni spełnione  / 0 pkt. - kryterium niespełnione</a:t>
                      </a:r>
                    </a:p>
                  </a:txBody>
                  <a:tcPr marL="68580" marR="68580" marT="0" marB="0" anchor="ctr"/>
                </a:tc>
              </a:tr>
            </a:tbl>
          </a:graphicData>
        </a:graphic>
      </p:graphicFrame>
    </p:spTree>
    <p:extLst>
      <p:ext uri="{BB962C8B-B14F-4D97-AF65-F5344CB8AC3E}">
        <p14:creationId xmlns:p14="http://schemas.microsoft.com/office/powerpoint/2010/main" val="38791990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3466907405"/>
              </p:ext>
            </p:extLst>
          </p:nvPr>
        </p:nvGraphicFramePr>
        <p:xfrm>
          <a:off x="457200" y="476672"/>
          <a:ext cx="8229603" cy="5500544"/>
        </p:xfrm>
        <a:graphic>
          <a:graphicData uri="http://schemas.openxmlformats.org/drawingml/2006/table">
            <a:tbl>
              <a:tblPr firstRow="1" firstCol="1" lastRow="1" lastCol="1" bandRow="1" bandCol="1">
                <a:tableStyleId>{BC89EF96-8CEA-46FF-86C4-4CE0E7609802}</a:tableStyleId>
              </a:tblPr>
              <a:tblGrid>
                <a:gridCol w="2098576"/>
                <a:gridCol w="2148776"/>
                <a:gridCol w="3982251"/>
              </a:tblGrid>
              <a:tr h="406105">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a:effectLst/>
                        </a:rPr>
                        <a:t> Wyjaśnienie do kryterium </a:t>
                      </a:r>
                      <a:endParaRPr lang="pl-PL" sz="1600">
                        <a:effectLst/>
                        <a:latin typeface="Times New Roman" panose="02020603050405020304" pitchFamily="18" charset="0"/>
                        <a:ea typeface="Times New Roman" panose="02020603050405020304" pitchFamily="18" charset="0"/>
                      </a:endParaRPr>
                    </a:p>
                  </a:txBody>
                  <a:tcPr marL="62512" marR="62512" marT="0" marB="0"/>
                </a:tc>
              </a:tr>
              <a:tr h="627280">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467159">
                <a:tc>
                  <a:txBody>
                    <a:bodyPr/>
                    <a:lstStyle/>
                    <a:p>
                      <a:pP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OPERACJA SPOWODUJE UTWORZENIE W PRZELICZENIU </a:t>
                      </a:r>
                      <a:br>
                        <a:rPr lang="pl-PL" sz="1800">
                          <a:effectLst/>
                          <a:latin typeface="+mn-lt"/>
                          <a:ea typeface="Times New Roman" panose="02020603050405020304" pitchFamily="18" charset="0"/>
                          <a:cs typeface="Times New Roman" panose="02020603050405020304" pitchFamily="18" charset="0"/>
                        </a:rPr>
                      </a:br>
                      <a:r>
                        <a:rPr lang="pl-PL" sz="1800">
                          <a:effectLst/>
                          <a:latin typeface="+mn-lt"/>
                          <a:ea typeface="Times New Roman" panose="02020603050405020304" pitchFamily="18" charset="0"/>
                          <a:cs typeface="Times New Roman" panose="02020603050405020304" pitchFamily="18" charset="0"/>
                        </a:rPr>
                        <a:t>NA PEŁNE ETATY ŚREDNIOROCZNE </a:t>
                      </a:r>
                    </a:p>
                    <a:p>
                      <a:pP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A/ 2 I WIĘCEJ MIEJSC PRACY – </a:t>
                      </a:r>
                    </a:p>
                    <a:p>
                      <a:pP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B/ 1 MIEJSCA PRACY – </a:t>
                      </a:r>
                    </a:p>
                    <a:p>
                      <a:pP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C/ PRZYCZYNI SIĘ DO UTRZYMANIA ISTNIEJĄCEGO MIEJSCA PRACY –</a:t>
                      </a:r>
                    </a:p>
                  </a:txBody>
                  <a:tcPr marL="68580" marR="68580" marT="0" marB="0" anchor="ctr"/>
                </a:tc>
                <a:tc>
                  <a:txBody>
                    <a:bodyPr/>
                    <a:lstStyle/>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5</a:t>
                      </a:r>
                    </a:p>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3</a:t>
                      </a:r>
                    </a:p>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tabLst>
                          <a:tab pos="1304925" algn="l"/>
                        </a:tabLst>
                      </a:pPr>
                      <a:r>
                        <a:rPr lang="pl-PL" sz="1800" dirty="0">
                          <a:effectLst/>
                          <a:latin typeface="+mn-lt"/>
                          <a:ea typeface="Times New Roman" panose="02020603050405020304" pitchFamily="18" charset="0"/>
                          <a:cs typeface="Times New Roman" panose="02020603050405020304" pitchFamily="18" charset="0"/>
                        </a:rPr>
                        <a:t>Preferuje operacje, które utworzą większą liczbę miejsc pracy</a:t>
                      </a:r>
                    </a:p>
                    <a:p>
                      <a:pPr algn="ctr">
                        <a:lnSpc>
                          <a:spcPct val="115000"/>
                        </a:lnSpc>
                        <a:spcAft>
                          <a:spcPts val="0"/>
                        </a:spcAft>
                        <a:tabLst>
                          <a:tab pos="1304925" algn="l"/>
                        </a:tabLst>
                      </a:pPr>
                      <a:r>
                        <a:rPr lang="pl-PL" sz="1800" dirty="0">
                          <a:effectLst/>
                          <a:latin typeface="+mn-lt"/>
                          <a:ea typeface="Times New Roman" panose="02020603050405020304" pitchFamily="18" charset="0"/>
                          <a:cs typeface="Times New Roman" panose="02020603050405020304" pitchFamily="18" charset="0"/>
                        </a:rPr>
                        <a:t> Kryterium weryfikowane na podstawie informacji zawartej w załączniku: „Opis „projektu” pod kątem spełniania lokalnych kryteriów wyboru operacji zapisanych w LSR” oraz na podstawie informacji zawartych we wniosku i załącznikach.</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5 pkt. – tworzy 2 lub więcej miejsc pracy</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3 pkt. – tworzy 1 miejsce pracy</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0 pkt. – przyczyni się do utrzymania istniejącego miejsca pracy</a:t>
                      </a:r>
                    </a:p>
                  </a:txBody>
                  <a:tcPr marL="68580" marR="68580" marT="0" marB="0" anchor="ctr"/>
                </a:tc>
              </a:tr>
            </a:tbl>
          </a:graphicData>
        </a:graphic>
      </p:graphicFrame>
    </p:spTree>
    <p:extLst>
      <p:ext uri="{BB962C8B-B14F-4D97-AF65-F5344CB8AC3E}">
        <p14:creationId xmlns:p14="http://schemas.microsoft.com/office/powerpoint/2010/main" val="1852951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Kto może ubiegać się o pomoc </a:t>
            </a:r>
            <a:endParaRPr lang="pl-PL" dirty="0"/>
          </a:p>
        </p:txBody>
      </p:sp>
      <p:sp>
        <p:nvSpPr>
          <p:cNvPr id="3" name="Symbol zastępczy zawartości 2"/>
          <p:cNvSpPr>
            <a:spLocks noGrp="1"/>
          </p:cNvSpPr>
          <p:nvPr>
            <p:ph idx="1"/>
          </p:nvPr>
        </p:nvSpPr>
        <p:spPr/>
        <p:txBody>
          <a:bodyPr>
            <a:normAutofit fontScale="92500"/>
          </a:bodyPr>
          <a:lstStyle/>
          <a:p>
            <a:pPr marL="0" indent="0">
              <a:buNone/>
            </a:pPr>
            <a:r>
              <a:rPr lang="pl-PL" dirty="0" smtClean="0"/>
              <a:t>O </a:t>
            </a:r>
            <a:r>
              <a:rPr lang="pl-PL" dirty="0"/>
              <a:t>pomoc może ubiegać się podmiot będący:</a:t>
            </a:r>
          </a:p>
          <a:p>
            <a:r>
              <a:rPr lang="pl-PL" dirty="0" smtClean="0"/>
              <a:t>osobą </a:t>
            </a:r>
            <a:r>
              <a:rPr lang="pl-PL" dirty="0"/>
              <a:t>prawną, z wyłączeniem województwa, jeżeli siedziba tej osoby lub jej oddziału znajduje się na obszarze wiejskim objętym LSR, </a:t>
            </a:r>
            <a:r>
              <a:rPr lang="pl-PL" dirty="0" smtClean="0"/>
              <a:t>albo</a:t>
            </a:r>
          </a:p>
          <a:p>
            <a:r>
              <a:rPr lang="pl-PL" dirty="0"/>
              <a:t>j</a:t>
            </a:r>
            <a:r>
              <a:rPr lang="pl-PL" dirty="0" smtClean="0"/>
              <a:t>ednostką organizacyjną nieposiadającą osobowości prawnej, której ustawa przyznaje zdolność prawną, jeżeli siedziba tej jednostki lub jej oddziału znajduje się na obszarze wiejskim objętym LSR.  </a:t>
            </a:r>
            <a:endParaRPr lang="pl-PL" dirty="0"/>
          </a:p>
          <a:p>
            <a:pPr marL="0" indent="0">
              <a:buNone/>
            </a:pPr>
            <a:endParaRPr lang="pl-PL" dirty="0"/>
          </a:p>
        </p:txBody>
      </p:sp>
    </p:spTree>
    <p:extLst>
      <p:ext uri="{BB962C8B-B14F-4D97-AF65-F5344CB8AC3E}">
        <p14:creationId xmlns:p14="http://schemas.microsoft.com/office/powerpoint/2010/main" val="12124388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2312601552"/>
              </p:ext>
            </p:extLst>
          </p:nvPr>
        </p:nvGraphicFramePr>
        <p:xfrm>
          <a:off x="457200" y="404664"/>
          <a:ext cx="8229600" cy="5813887"/>
        </p:xfrm>
        <a:graphic>
          <a:graphicData uri="http://schemas.openxmlformats.org/drawingml/2006/table">
            <a:tbl>
              <a:tblPr firstRow="1" firstCol="1" lastRow="1" lastCol="1" bandRow="1" bandCol="1">
                <a:tableStyleId>{BC89EF96-8CEA-46FF-86C4-4CE0E7609802}</a:tableStyleId>
              </a:tblPr>
              <a:tblGrid>
                <a:gridCol w="1738536"/>
                <a:gridCol w="2508813"/>
                <a:gridCol w="3982251"/>
              </a:tblGrid>
              <a:tr h="411383">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a:effectLst/>
                        </a:rPr>
                        <a:t> Wyjaśnienie do kryterium </a:t>
                      </a:r>
                      <a:endParaRPr lang="pl-PL" sz="1600">
                        <a:effectLst/>
                        <a:latin typeface="Times New Roman" panose="02020603050405020304" pitchFamily="18" charset="0"/>
                        <a:ea typeface="Times New Roman" panose="02020603050405020304" pitchFamily="18" charset="0"/>
                      </a:endParaRPr>
                    </a:p>
                  </a:txBody>
                  <a:tcPr marL="62512" marR="62512" marT="0" marB="0"/>
                </a:tc>
              </a:tr>
              <a:tr h="635432">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dirty="0">
                          <a:effectLst/>
                        </a:rPr>
                        <a:t>Punktacja</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527456">
                <a:tc>
                  <a:txBody>
                    <a:bodyPr/>
                    <a:lstStyle/>
                    <a:p>
                      <a:pPr>
                        <a:lnSpc>
                          <a:spcPct val="115000"/>
                        </a:lnSpc>
                        <a:spcAft>
                          <a:spcPts val="0"/>
                        </a:spcAft>
                      </a:pPr>
                      <a:r>
                        <a:rPr lang="pl-PL" sz="1600">
                          <a:effectLst/>
                          <a:latin typeface="+mn-lt"/>
                          <a:ea typeface="Times New Roman" panose="02020603050405020304" pitchFamily="18" charset="0"/>
                          <a:cs typeface="Tahoma" panose="020B0604030504040204" pitchFamily="34" charset="0"/>
                        </a:rPr>
                        <a:t>UDZIAŁ W OPERACJI OSÓB </a:t>
                      </a:r>
                      <a:br>
                        <a:rPr lang="pl-PL" sz="1600">
                          <a:effectLst/>
                          <a:latin typeface="+mn-lt"/>
                          <a:ea typeface="Times New Roman" panose="02020603050405020304" pitchFamily="18" charset="0"/>
                          <a:cs typeface="Tahoma" panose="020B0604030504040204" pitchFamily="34" charset="0"/>
                        </a:rPr>
                      </a:br>
                      <a:r>
                        <a:rPr lang="pl-PL" sz="1600">
                          <a:effectLst/>
                          <a:latin typeface="+mn-lt"/>
                          <a:ea typeface="Times New Roman" panose="02020603050405020304" pitchFamily="18" charset="0"/>
                          <a:cs typeface="Tahoma" panose="020B0604030504040204" pitchFamily="34" charset="0"/>
                        </a:rPr>
                        <a:t>Z GRUP DEFAWORYZOWANYCH</a:t>
                      </a:r>
                      <a:r>
                        <a:rPr lang="pl-PL" sz="1600">
                          <a:effectLst/>
                          <a:latin typeface="+mn-lt"/>
                          <a:ea typeface="Times New Roman" panose="02020603050405020304" pitchFamily="18" charset="0"/>
                          <a:cs typeface="Calibri" panose="020F0502020204030204" pitchFamily="34" charset="0"/>
                        </a:rPr>
                        <a:t> </a:t>
                      </a:r>
                      <a:endParaRPr lang="pl-PL" sz="1600">
                        <a:effectLst/>
                        <a:latin typeface="+mn-lt"/>
                        <a:ea typeface="Times New Roman" panose="02020603050405020304" pitchFamily="18" charset="0"/>
                        <a:cs typeface="Times New Roman" panose="02020603050405020304" pitchFamily="18" charset="0"/>
                      </a:endParaRPr>
                    </a:p>
                    <a:p>
                      <a:pP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 </a:t>
                      </a:r>
                    </a:p>
                  </a:txBody>
                  <a:tcPr marL="68580" marR="68580" marT="0" marB="0" anchor="ctr"/>
                </a:tc>
                <a:tc>
                  <a:txBody>
                    <a:bodyPr/>
                    <a:lstStyle/>
                    <a:p>
                      <a:pPr algn="ctr">
                        <a:lnSpc>
                          <a:spcPct val="115000"/>
                        </a:lnSpc>
                        <a:spcAft>
                          <a:spcPts val="1000"/>
                        </a:spcAft>
                      </a:pPr>
                      <a:r>
                        <a:rPr lang="pl-PL" sz="1600">
                          <a:effectLst/>
                          <a:latin typeface="+mn-lt"/>
                          <a:ea typeface="Times New Roman" panose="02020603050405020304" pitchFamily="18" charset="0"/>
                          <a:cs typeface="Times New Roman" panose="02020603050405020304" pitchFamily="18" charset="0"/>
                        </a:rPr>
                        <a:t>3</a:t>
                      </a:r>
                    </a:p>
                    <a:p>
                      <a:pPr algn="ctr">
                        <a:lnSpc>
                          <a:spcPct val="115000"/>
                        </a:lnSpc>
                        <a:spcAft>
                          <a:spcPts val="1000"/>
                        </a:spcAft>
                      </a:pPr>
                      <a:r>
                        <a:rPr lang="pl-PL" sz="16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Preferuje operacje przewidujące utworzenie miejsca pracy dla osoby z grupy de faworyzowanej. (Do grupy </a:t>
                      </a:r>
                      <a:r>
                        <a:rPr lang="pl-PL" sz="1600" dirty="0" err="1">
                          <a:effectLst/>
                          <a:latin typeface="+mn-lt"/>
                          <a:ea typeface="Times New Roman" panose="02020603050405020304" pitchFamily="18" charset="0"/>
                          <a:cs typeface="Times New Roman" panose="02020603050405020304" pitchFamily="18" charset="0"/>
                        </a:rPr>
                        <a:t>defaworyzowanej</a:t>
                      </a:r>
                      <a:r>
                        <a:rPr lang="pl-PL" sz="1600" dirty="0">
                          <a:effectLst/>
                          <a:latin typeface="+mn-lt"/>
                          <a:ea typeface="Times New Roman" panose="02020603050405020304" pitchFamily="18" charset="0"/>
                          <a:cs typeface="Times New Roman" panose="02020603050405020304" pitchFamily="18" charset="0"/>
                        </a:rPr>
                        <a:t> wg LSR zaliczamy: Osoby bezrobotne,  Osoby do 25 roku życia - osoby młode wkraczające na rynek pracy/ Osoby pow. 50 roku życia/ Osoby korzystające z pomocy społecznej z powodu ubóstwa)</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„projektu” pod kątem spełniania lokalnych kryteriów wyboru operacji zapisanych w LSR” oraz na podstawie informacji zawartych we wniosku i załącznikach.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3 pkt. - kryterium spełnione / 0 pkt. - kryterium niespełnione</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 </a:t>
                      </a:r>
                    </a:p>
                  </a:txBody>
                  <a:tcPr marL="68580" marR="68580" marT="0" marB="0" anchor="ctr"/>
                </a:tc>
              </a:tr>
            </a:tbl>
          </a:graphicData>
        </a:graphic>
      </p:graphicFrame>
    </p:spTree>
    <p:extLst>
      <p:ext uri="{BB962C8B-B14F-4D97-AF65-F5344CB8AC3E}">
        <p14:creationId xmlns:p14="http://schemas.microsoft.com/office/powerpoint/2010/main" val="37306012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3203524432"/>
              </p:ext>
            </p:extLst>
          </p:nvPr>
        </p:nvGraphicFramePr>
        <p:xfrm>
          <a:off x="467544" y="332656"/>
          <a:ext cx="8229601" cy="5293370"/>
        </p:xfrm>
        <a:graphic>
          <a:graphicData uri="http://schemas.openxmlformats.org/drawingml/2006/table">
            <a:tbl>
              <a:tblPr firstRow="1" firstCol="1" lastRow="1" lastCol="1" bandRow="1" bandCol="1">
                <a:tableStyleId>{BC89EF96-8CEA-46FF-86C4-4CE0E7609802}</a:tableStyleId>
              </a:tblPr>
              <a:tblGrid>
                <a:gridCol w="2016224"/>
                <a:gridCol w="2231126"/>
                <a:gridCol w="3982251"/>
              </a:tblGrid>
              <a:tr h="315727">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315727">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3473001">
                <a:tc>
                  <a:txBody>
                    <a:bodyPr/>
                    <a:lstStyle/>
                    <a:p>
                      <a:pP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URUCHAMIANA DZIAŁALNOŚĆ SPEŁNIA WARUNKI INNOWACYJNOŚCI</a:t>
                      </a:r>
                    </a:p>
                  </a:txBody>
                  <a:tcPr marL="68580" marR="68580" marT="0" marB="0" anchor="ctr"/>
                </a:tc>
                <a:tc>
                  <a:txBody>
                    <a:bodyPr/>
                    <a:lstStyle/>
                    <a:p>
                      <a:pPr algn="ct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3</a:t>
                      </a:r>
                    </a:p>
                    <a:p>
                      <a:pPr algn="ct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400" dirty="0">
                          <a:effectLst/>
                          <a:latin typeface="+mn-lt"/>
                          <a:ea typeface="Times New Roman" panose="02020603050405020304" pitchFamily="18" charset="0"/>
                          <a:cs typeface="Times New Roman" panose="02020603050405020304" pitchFamily="18" charset="0"/>
                        </a:rPr>
                        <a:t>Preferowane będą operacje innowacyjne tj. zgodne z definicją innowacyjności zawartą w procedurze wyboru operacji: </a:t>
                      </a:r>
                      <a:r>
                        <a:rPr lang="pl-PL" sz="1400" i="1" dirty="0">
                          <a:effectLst/>
                          <a:latin typeface="+mn-lt"/>
                          <a:ea typeface="Times New Roman" panose="02020603050405020304" pitchFamily="18" charset="0"/>
                          <a:cs typeface="Times New Roman" panose="02020603050405020304" pitchFamily="18" charset="0"/>
                        </a:rPr>
                        <a:t>„Innowacja to wdrożenie nowego lub istotnie ulepszonego produktu (wyrobu lub usługi), nowego lub istotnie ulepszonego procesu, zastosowanie nowej technologii lub nowego sposobu wykorzystania lub zmobilizowania istniejących lokalnych zasobów przyrodniczych, historycznych, kulturowych czy społecznych  na obszarze LGD „Partnerstwo </a:t>
                      </a:r>
                      <a:r>
                        <a:rPr lang="pl-PL" sz="1400" i="1" dirty="0" err="1">
                          <a:effectLst/>
                          <a:latin typeface="+mn-lt"/>
                          <a:ea typeface="Times New Roman" panose="02020603050405020304" pitchFamily="18" charset="0"/>
                          <a:cs typeface="Times New Roman" panose="02020603050405020304" pitchFamily="18" charset="0"/>
                        </a:rPr>
                        <a:t>Sowiogórskie</a:t>
                      </a:r>
                      <a:r>
                        <a:rPr lang="pl-PL" sz="1400" i="1" dirty="0">
                          <a:effectLst/>
                          <a:latin typeface="+mn-lt"/>
                          <a:ea typeface="Times New Roman" panose="02020603050405020304" pitchFamily="18" charset="0"/>
                          <a:cs typeface="Times New Roman" panose="02020603050405020304" pitchFamily="18" charset="0"/>
                        </a:rPr>
                        <a:t>”</a:t>
                      </a:r>
                      <a:r>
                        <a:rPr lang="pl-PL" sz="1400" dirty="0">
                          <a:effectLst/>
                          <a:latin typeface="+mn-lt"/>
                          <a:ea typeface="Times New Roman" panose="02020603050405020304" pitchFamily="18" charset="0"/>
                          <a:cs typeface="Times New Roman" panose="02020603050405020304" pitchFamily="18" charset="0"/>
                        </a:rPr>
                        <a:t>. </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„projektu” pod kątem spełniania lokalnych kryteriów wyboru operacji zapisanych w LSR” oraz na podstawie informacji zawartych we wniosku i załącznikach, mające odzwierciedlenie w kosztach</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3 pkt. - kryterium spełnione – innowacyjność logicznie uzasadniona </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 0 pkt. - kryterium niespełnione </a:t>
                      </a:r>
                    </a:p>
                  </a:txBody>
                  <a:tcPr marL="68580" marR="68580" marT="0" marB="0" anchor="ctr"/>
                </a:tc>
              </a:tr>
            </a:tbl>
          </a:graphicData>
        </a:graphic>
      </p:graphicFrame>
    </p:spTree>
    <p:extLst>
      <p:ext uri="{BB962C8B-B14F-4D97-AF65-F5344CB8AC3E}">
        <p14:creationId xmlns:p14="http://schemas.microsoft.com/office/powerpoint/2010/main" val="28980005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4111168648"/>
              </p:ext>
            </p:extLst>
          </p:nvPr>
        </p:nvGraphicFramePr>
        <p:xfrm>
          <a:off x="467544" y="332656"/>
          <a:ext cx="8229601" cy="5994410"/>
        </p:xfrm>
        <a:graphic>
          <a:graphicData uri="http://schemas.openxmlformats.org/drawingml/2006/table">
            <a:tbl>
              <a:tblPr firstRow="1" firstCol="1" lastRow="1" lastCol="1" bandRow="1" bandCol="1">
                <a:tableStyleId>{BC89EF96-8CEA-46FF-86C4-4CE0E7609802}</a:tableStyleId>
              </a:tblPr>
              <a:tblGrid>
                <a:gridCol w="1944216"/>
                <a:gridCol w="2303134"/>
                <a:gridCol w="3982251"/>
              </a:tblGrid>
              <a:tr h="315727">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315727">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3473001">
                <a:tc>
                  <a:txBody>
                    <a:bodyPr/>
                    <a:lstStyle/>
                    <a:p>
                      <a:pP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URUCHAMIANA DZIAŁALNOŚĆ JEST ZWIĄZANA Z OBSŁUGĄ RUCHU TURYSTYCZNEGO LUB PRZETWÓRSTWEM PRODUKTÓW LOKALNYCH NA OBSZARZE LGD PARTNERSTWO SOWIOGÓRSKIE</a:t>
                      </a:r>
                    </a:p>
                  </a:txBody>
                  <a:tcPr marL="68580" marR="68580" marT="0" marB="0" anchor="ctr"/>
                </a:tc>
                <a:tc>
                  <a:txBody>
                    <a:bodyPr/>
                    <a:lstStyle/>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4</a:t>
                      </a:r>
                    </a:p>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Preferuje operacje, które w ramach uruchamianej działalności gospodarczej uwzględniają ścisłe powiązanie w obsługą ruchu turystycznego lub przetwórstwem produktów lokalnych na obszarze LGD „Partnerstwa </a:t>
                      </a:r>
                      <a:r>
                        <a:rPr lang="pl-PL" sz="1800" dirty="0" err="1">
                          <a:effectLst/>
                          <a:latin typeface="+mn-lt"/>
                          <a:ea typeface="Times New Roman" panose="02020603050405020304" pitchFamily="18" charset="0"/>
                          <a:cs typeface="Times New Roman" panose="02020603050405020304" pitchFamily="18" charset="0"/>
                        </a:rPr>
                        <a:t>Sowiogórskiego</a:t>
                      </a:r>
                      <a:r>
                        <a:rPr lang="pl-PL" sz="1800" dirty="0">
                          <a:effectLst/>
                          <a:latin typeface="+mn-lt"/>
                          <a:ea typeface="Times New Roman" panose="02020603050405020304" pitchFamily="18" charset="0"/>
                          <a:cs typeface="Times New Roman" panose="02020603050405020304" pitchFamily="18" charset="0"/>
                        </a:rPr>
                        <a:t>” oraz mają odzwierciedlenie w kosztach.</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„projektu” pod kątem spełniania lokalnych kryteriów wyboru operacji zapisanych w LSR” oraz na podstawie informacji zawartych we wniosku i załącznikach. </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4 pkt. - kryterium spełnione     </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 0 pkt. - kryterium niespełnione</a:t>
                      </a:r>
                    </a:p>
                  </a:txBody>
                  <a:tcPr marL="68580" marR="68580" marT="0" marB="0" anchor="ctr"/>
                </a:tc>
              </a:tr>
            </a:tbl>
          </a:graphicData>
        </a:graphic>
      </p:graphicFrame>
    </p:spTree>
    <p:extLst>
      <p:ext uri="{BB962C8B-B14F-4D97-AF65-F5344CB8AC3E}">
        <p14:creationId xmlns:p14="http://schemas.microsoft.com/office/powerpoint/2010/main" val="329443238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250249891"/>
              </p:ext>
            </p:extLst>
          </p:nvPr>
        </p:nvGraphicFramePr>
        <p:xfrm>
          <a:off x="395536" y="810547"/>
          <a:ext cx="8229601" cy="4765807"/>
        </p:xfrm>
        <a:graphic>
          <a:graphicData uri="http://schemas.openxmlformats.org/drawingml/2006/table">
            <a:tbl>
              <a:tblPr firstRow="1" firstCol="1" lastRow="1" lastCol="1" bandRow="1" bandCol="1">
                <a:tableStyleId>{BC89EF96-8CEA-46FF-86C4-4CE0E7609802}</a:tableStyleId>
              </a:tblPr>
              <a:tblGrid>
                <a:gridCol w="2664296"/>
                <a:gridCol w="1583054"/>
                <a:gridCol w="3982251"/>
              </a:tblGrid>
              <a:tr h="27695">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315727">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3473001">
                <a:tc>
                  <a:txBody>
                    <a:bodyPr/>
                    <a:lstStyle/>
                    <a:p>
                      <a:pP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WNIOSKODAWCA ZOBOWIĄZUJE SIĘ DO ROZPROPAGOWANIA ŹRÓDŁA FINANSOWANIA OPERACJI, W SZCZEGÓLNOŚCI DO ZAMIESZCZENIA LOGOTYPU LGD ORAZ INNYCH ZGODNIE Z KSIĘGĄ WIZUALIZACJI WE WSZYSTKICH MATERIAŁACH POWSTAJĄCYCH W WYNIKU REALIZACJI PROJEKTU (WYDAWNICTWA, OZNAKOWANIE TABLICAMI INFORMACYJNYMI ITP.)</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4</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Preferuje operacje zakładające promowanie obszaru LGD poprzez zamieszczanie poza obowiązkowymi logotypami propagującymi źródła finansowania również logotypu LGD „Partnerstwo </a:t>
                      </a:r>
                      <a:r>
                        <a:rPr lang="pl-PL" sz="1600" dirty="0" err="1">
                          <a:effectLst/>
                          <a:latin typeface="+mn-lt"/>
                          <a:ea typeface="Times New Roman" panose="02020603050405020304" pitchFamily="18" charset="0"/>
                          <a:cs typeface="Times New Roman" panose="02020603050405020304" pitchFamily="18" charset="0"/>
                        </a:rPr>
                        <a:t>Sowiogórskie</a:t>
                      </a:r>
                      <a:r>
                        <a:rPr lang="pl-PL" sz="1600" dirty="0">
                          <a:effectLst/>
                          <a:latin typeface="+mn-lt"/>
                          <a:ea typeface="Times New Roman" panose="02020603050405020304" pitchFamily="18" charset="0"/>
                          <a:cs typeface="Times New Roman" panose="02020603050405020304" pitchFamily="18" charset="0"/>
                        </a:rPr>
                        <a:t>”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„projektu” pod kątem spełniania lokalnych kryteriów wyboru operacji zapisanych w LSR” oraz na podstawie informacji zawartych we wniosku i załącznikach, mające odzwierciedlenie w kosztach</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4 pkt. - kryterium spełnione</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0 pkt. -kryterium niespełnione</a:t>
                      </a:r>
                    </a:p>
                  </a:txBody>
                  <a:tcPr marL="68580" marR="68580" marT="0" marB="0" anchor="ctr"/>
                </a:tc>
              </a:tr>
            </a:tbl>
          </a:graphicData>
        </a:graphic>
      </p:graphicFrame>
    </p:spTree>
    <p:extLst>
      <p:ext uri="{BB962C8B-B14F-4D97-AF65-F5344CB8AC3E}">
        <p14:creationId xmlns:p14="http://schemas.microsoft.com/office/powerpoint/2010/main" val="215172461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2318435447"/>
              </p:ext>
            </p:extLst>
          </p:nvPr>
        </p:nvGraphicFramePr>
        <p:xfrm>
          <a:off x="467544" y="116632"/>
          <a:ext cx="8229600" cy="6840760"/>
        </p:xfrm>
        <a:graphic>
          <a:graphicData uri="http://schemas.openxmlformats.org/drawingml/2006/table">
            <a:tbl>
              <a:tblPr firstRow="1" firstCol="1" lastRow="1" lastCol="1" bandRow="1" bandCol="1">
                <a:tableStyleId>{BC89EF96-8CEA-46FF-86C4-4CE0E7609802}</a:tableStyleId>
              </a:tblPr>
              <a:tblGrid>
                <a:gridCol w="1944216"/>
                <a:gridCol w="2303133"/>
                <a:gridCol w="3982251"/>
              </a:tblGrid>
              <a:tr h="330410">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510361">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5999989">
                <a:tc>
                  <a:txBody>
                    <a:bodyPr/>
                    <a:lstStyle/>
                    <a:p>
                      <a:pPr>
                        <a:lnSpc>
                          <a:spcPct val="115000"/>
                        </a:lnSpc>
                        <a:spcAft>
                          <a:spcPts val="0"/>
                        </a:spcAft>
                      </a:pPr>
                      <a:r>
                        <a:rPr lang="pl-PL" sz="1600">
                          <a:effectLst/>
                          <a:latin typeface="+mn-lt"/>
                          <a:ea typeface="Times New Roman" panose="02020603050405020304" pitchFamily="18" charset="0"/>
                          <a:cs typeface="Tahoma" panose="020B0604030504040204" pitchFamily="34" charset="0"/>
                        </a:rPr>
                        <a:t>OPERACJA PRZYCZYNIA SIĘ BEZPOŚREDNIO DO ZWIĘKSZENIA ATRAKCYJNOŚCI TURYSTYCZNEJ OBSZARU LGD PARTNERSTWO SOWIOGÓRSKIE </a:t>
                      </a:r>
                      <a:endParaRPr lang="pl-PL" sz="16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5</a:t>
                      </a:r>
                    </a:p>
                    <a:p>
                      <a:pPr algn="ct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Preferuje operacje, które mają wpływ na przyczynienie się do zwiększenia atrakcyjności obszaru poprzez jego promocję i podejmowanie innych działań zachęcających turystów do odwiedzania regionu – korzystania z walorów, usług i innego rodzaju ofert dotyczących aktywnej i atrakcyjnej formy spędzania czasu. Projekt ma zaplanowane  w budżecie środki służące do realizacji operacji.</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 Kryterium weryfikowane na podstawie informacji zawartej w załączniku: „Opis „projektu” pod kątem spełniania lokalnych kryteriów wyboru operacji zapisanych w LSR” oraz na podstawie informacji zawartych we wniosku i załącznikach.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5 pkt. - kryterium spełnione     </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   0 pkt. - kryterium niespełnione</a:t>
                      </a:r>
                    </a:p>
                  </a:txBody>
                  <a:tcPr marL="68580" marR="68580" marT="0" marB="0" anchor="ctr"/>
                </a:tc>
              </a:tr>
            </a:tbl>
          </a:graphicData>
        </a:graphic>
      </p:graphicFrame>
    </p:spTree>
    <p:extLst>
      <p:ext uri="{BB962C8B-B14F-4D97-AF65-F5344CB8AC3E}">
        <p14:creationId xmlns:p14="http://schemas.microsoft.com/office/powerpoint/2010/main" val="380270260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1557894927"/>
              </p:ext>
            </p:extLst>
          </p:nvPr>
        </p:nvGraphicFramePr>
        <p:xfrm>
          <a:off x="467544" y="620688"/>
          <a:ext cx="8229600" cy="5699616"/>
        </p:xfrm>
        <a:graphic>
          <a:graphicData uri="http://schemas.openxmlformats.org/drawingml/2006/table">
            <a:tbl>
              <a:tblPr firstRow="1" firstCol="1" lastRow="1" lastCol="1" bandRow="1" bandCol="1">
                <a:tableStyleId>{BC89EF96-8CEA-46FF-86C4-4CE0E7609802}</a:tableStyleId>
              </a:tblPr>
              <a:tblGrid>
                <a:gridCol w="2376264"/>
                <a:gridCol w="1871085"/>
                <a:gridCol w="3982251"/>
              </a:tblGrid>
              <a:tr h="48304">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408288">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799992">
                <a:tc>
                  <a:txBody>
                    <a:bodyPr/>
                    <a:lstStyle/>
                    <a:p>
                      <a:pPr>
                        <a:lnSpc>
                          <a:spcPct val="115000"/>
                        </a:lnSpc>
                        <a:spcAft>
                          <a:spcPts val="0"/>
                        </a:spcAft>
                      </a:pPr>
                      <a:r>
                        <a:rPr lang="pl-PL" sz="1200" dirty="0" smtClean="0">
                          <a:effectLst/>
                          <a:latin typeface="+mn-lt"/>
                          <a:ea typeface="Times New Roman" panose="02020603050405020304" pitchFamily="18" charset="0"/>
                          <a:cs typeface="Times New Roman" panose="02020603050405020304" pitchFamily="18" charset="0"/>
                        </a:rPr>
                        <a:t>OPERACJA REALIZOWANA </a:t>
                      </a:r>
                      <a:r>
                        <a:rPr lang="pl-PL" sz="1200" dirty="0">
                          <a:effectLst/>
                          <a:latin typeface="+mn-lt"/>
                          <a:ea typeface="Times New Roman" panose="02020603050405020304" pitchFamily="18" charset="0"/>
                          <a:cs typeface="Times New Roman" panose="02020603050405020304" pitchFamily="18" charset="0"/>
                        </a:rPr>
                        <a:t>JEST PRZEZ WNIOSKODAWCĘ, KTÓRY KORZYSTAŁ Z BEZPŁATNEGO DORADZTWA BEZPOŚREDNIEGO NA ETAPIE PRZYGOTOWANIA WNIOSKU I SZKOLEŃ OFEROWANYCH PRZEZ LGD</a:t>
                      </a:r>
                    </a:p>
                  </a:txBody>
                  <a:tcPr marL="68580" marR="68580" marT="0" marB="0" anchor="ctr"/>
                </a:tc>
                <a:tc>
                  <a:txBody>
                    <a:bodyPr/>
                    <a:lstStyle/>
                    <a:p>
                      <a:pPr algn="ctr">
                        <a:lnSpc>
                          <a:spcPct val="115000"/>
                        </a:lnSpc>
                        <a:spcAft>
                          <a:spcPts val="0"/>
                        </a:spcAft>
                      </a:pPr>
                      <a:r>
                        <a:rPr lang="pl-PL" sz="1200" dirty="0">
                          <a:effectLst/>
                          <a:latin typeface="+mn-lt"/>
                          <a:ea typeface="Times New Roman" panose="02020603050405020304" pitchFamily="18" charset="0"/>
                          <a:cs typeface="Times New Roman" panose="02020603050405020304" pitchFamily="18" charset="0"/>
                        </a:rPr>
                        <a:t>4</a:t>
                      </a:r>
                    </a:p>
                    <a:p>
                      <a:pPr algn="ctr">
                        <a:lnSpc>
                          <a:spcPct val="115000"/>
                        </a:lnSpc>
                        <a:spcAft>
                          <a:spcPts val="0"/>
                        </a:spcAft>
                      </a:pPr>
                      <a:r>
                        <a:rPr lang="pl-PL" sz="1200" dirty="0">
                          <a:effectLst/>
                          <a:latin typeface="+mn-lt"/>
                          <a:ea typeface="Times New Roman" panose="02020603050405020304" pitchFamily="18" charset="0"/>
                          <a:cs typeface="Times New Roman" panose="02020603050405020304" pitchFamily="18" charset="0"/>
                        </a:rPr>
                        <a:t>2</a:t>
                      </a:r>
                    </a:p>
                    <a:p>
                      <a:pPr algn="ctr">
                        <a:lnSpc>
                          <a:spcPct val="115000"/>
                        </a:lnSpc>
                        <a:spcAft>
                          <a:spcPts val="0"/>
                        </a:spcAft>
                      </a:pPr>
                      <a:r>
                        <a:rPr lang="pl-PL" sz="1200" dirty="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2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„projektu” pod kątem spełniania lokalnych kryteriów wyboru operacji zapisanych w LSR” oraz na podstawie informacji zawartych we wniosku i załącznikach, mające odzwierciedlenie w kosztach</a:t>
                      </a:r>
                      <a:br>
                        <a:rPr lang="pl-PL" sz="1200" dirty="0">
                          <a:effectLst/>
                          <a:latin typeface="+mn-lt"/>
                          <a:ea typeface="Times New Roman" panose="02020603050405020304" pitchFamily="18" charset="0"/>
                          <a:cs typeface="Times New Roman" panose="02020603050405020304" pitchFamily="18" charset="0"/>
                        </a:rPr>
                      </a:br>
                      <a:r>
                        <a:rPr lang="pl-PL" sz="1200" dirty="0">
                          <a:effectLst/>
                          <a:latin typeface="+mn-lt"/>
                          <a:ea typeface="Times New Roman" panose="02020603050405020304" pitchFamily="18" charset="0"/>
                          <a:cs typeface="Times New Roman" panose="02020603050405020304" pitchFamily="18" charset="0"/>
                        </a:rPr>
                        <a:t> (kryterium uznane za spełnione jeżeli:</a:t>
                      </a:r>
                    </a:p>
                    <a:p>
                      <a:pPr marL="342900" lvl="0" indent="-342900" algn="ctr">
                        <a:lnSpc>
                          <a:spcPct val="115000"/>
                        </a:lnSpc>
                        <a:spcAft>
                          <a:spcPts val="0"/>
                        </a:spcAft>
                        <a:buFont typeface="Symbol" panose="05050102010706020507" pitchFamily="18" charset="2"/>
                        <a:buChar char=""/>
                      </a:pPr>
                      <a:r>
                        <a:rPr lang="pl-PL" sz="1200" dirty="0">
                          <a:effectLst/>
                          <a:latin typeface="+mn-lt"/>
                          <a:ea typeface="Times New Roman" panose="02020603050405020304" pitchFamily="18" charset="0"/>
                          <a:cs typeface="Times New Roman" panose="02020603050405020304" pitchFamily="18" charset="0"/>
                        </a:rPr>
                        <a:t>Szkolenie - fakt uczestniczenia w szkoleniu zostanie potwierdzony przez Biuro LGD poprzez potwierdzenie uczestnictwa osobistego -  podpis na liście obecności </a:t>
                      </a:r>
                      <a:br>
                        <a:rPr lang="pl-PL" sz="1200" dirty="0">
                          <a:effectLst/>
                          <a:latin typeface="+mn-lt"/>
                          <a:ea typeface="Times New Roman" panose="02020603050405020304" pitchFamily="18" charset="0"/>
                          <a:cs typeface="Times New Roman" panose="02020603050405020304" pitchFamily="18" charset="0"/>
                        </a:rPr>
                      </a:br>
                      <a:r>
                        <a:rPr lang="pl-PL" sz="1200" dirty="0">
                          <a:effectLst/>
                          <a:latin typeface="+mn-lt"/>
                          <a:ea typeface="Times New Roman" panose="02020603050405020304" pitchFamily="18" charset="0"/>
                          <a:cs typeface="Times New Roman" panose="02020603050405020304" pitchFamily="18" charset="0"/>
                        </a:rPr>
                        <a:t>ze szkolenia przeprowadzonego przed naborem z wnioskowanego zakresu operacji; </a:t>
                      </a:r>
                    </a:p>
                    <a:p>
                      <a:pPr marL="342900" lvl="0" indent="-342900" algn="ctr">
                        <a:lnSpc>
                          <a:spcPct val="115000"/>
                        </a:lnSpc>
                        <a:spcAft>
                          <a:spcPts val="0"/>
                        </a:spcAft>
                        <a:buFont typeface="Symbol" panose="05050102010706020507" pitchFamily="18" charset="2"/>
                        <a:buChar char=""/>
                      </a:pPr>
                      <a:r>
                        <a:rPr lang="pl-PL" sz="1200" dirty="0">
                          <a:effectLst/>
                          <a:latin typeface="+mn-lt"/>
                          <a:ea typeface="Times New Roman" panose="02020603050405020304" pitchFamily="18" charset="0"/>
                          <a:cs typeface="Times New Roman" panose="02020603050405020304" pitchFamily="18" charset="0"/>
                        </a:rPr>
                        <a:t>Doradztwo bezpośrednie – osobiste konsultacje przygotowanej pełnej dokumentacji planowanego do złożenia wniosku potwierdzone przez LGD na Karcie doradztwa (wymagana kopia karty doradztwa)) </a:t>
                      </a:r>
                    </a:p>
                    <a:p>
                      <a:pPr algn="ctr">
                        <a:lnSpc>
                          <a:spcPct val="115000"/>
                        </a:lnSpc>
                        <a:spcAft>
                          <a:spcPts val="0"/>
                        </a:spcAft>
                      </a:pPr>
                      <a:r>
                        <a:rPr lang="pl-PL" sz="1200" dirty="0">
                          <a:effectLst/>
                          <a:latin typeface="+mn-lt"/>
                          <a:ea typeface="Times New Roman" panose="02020603050405020304" pitchFamily="18" charset="0"/>
                          <a:cs typeface="Times New Roman" panose="02020603050405020304" pitchFamily="18" charset="0"/>
                        </a:rPr>
                        <a:t>4 pkt - wnioskodawca korzystał ze szkoleń </a:t>
                      </a:r>
                      <a:br>
                        <a:rPr lang="pl-PL" sz="1200" dirty="0">
                          <a:effectLst/>
                          <a:latin typeface="+mn-lt"/>
                          <a:ea typeface="Times New Roman" panose="02020603050405020304" pitchFamily="18" charset="0"/>
                          <a:cs typeface="Times New Roman" panose="02020603050405020304" pitchFamily="18" charset="0"/>
                        </a:rPr>
                      </a:br>
                      <a:r>
                        <a:rPr lang="pl-PL" sz="1200" dirty="0">
                          <a:effectLst/>
                          <a:latin typeface="+mn-lt"/>
                          <a:ea typeface="Times New Roman" panose="02020603050405020304" pitchFamily="18" charset="0"/>
                          <a:cs typeface="Times New Roman" panose="02020603050405020304" pitchFamily="18" charset="0"/>
                        </a:rPr>
                        <a:t>i doradztwa na etapie przygotowania wniosku (praca z wnioskiem) </a:t>
                      </a:r>
                      <a:br>
                        <a:rPr lang="pl-PL" sz="1200" dirty="0">
                          <a:effectLst/>
                          <a:latin typeface="+mn-lt"/>
                          <a:ea typeface="Times New Roman" panose="02020603050405020304" pitchFamily="18" charset="0"/>
                          <a:cs typeface="Times New Roman" panose="02020603050405020304" pitchFamily="18" charset="0"/>
                        </a:rPr>
                      </a:br>
                      <a:r>
                        <a:rPr lang="pl-PL" sz="1200" dirty="0">
                          <a:effectLst/>
                          <a:latin typeface="+mn-lt"/>
                          <a:ea typeface="Times New Roman" panose="02020603050405020304" pitchFamily="18" charset="0"/>
                          <a:cs typeface="Times New Roman" panose="02020603050405020304" pitchFamily="18" charset="0"/>
                        </a:rPr>
                        <a:t>2 pkt - wnioskodawca korzystał z doradztwa na etapie przygotowania wniosku </a:t>
                      </a:r>
                      <a:br>
                        <a:rPr lang="pl-PL" sz="1200" dirty="0">
                          <a:effectLst/>
                          <a:latin typeface="+mn-lt"/>
                          <a:ea typeface="Times New Roman" panose="02020603050405020304" pitchFamily="18" charset="0"/>
                          <a:cs typeface="Times New Roman" panose="02020603050405020304" pitchFamily="18" charset="0"/>
                        </a:rPr>
                      </a:br>
                      <a:r>
                        <a:rPr lang="pl-PL" sz="1200" dirty="0">
                          <a:effectLst/>
                          <a:latin typeface="+mn-lt"/>
                          <a:ea typeface="Times New Roman" panose="02020603050405020304" pitchFamily="18" charset="0"/>
                          <a:cs typeface="Times New Roman" panose="02020603050405020304" pitchFamily="18" charset="0"/>
                        </a:rPr>
                        <a:t>(praca z wnioskiem) lub szkolenia</a:t>
                      </a:r>
                    </a:p>
                    <a:p>
                      <a:pPr algn="ctr">
                        <a:lnSpc>
                          <a:spcPct val="115000"/>
                        </a:lnSpc>
                        <a:spcAft>
                          <a:spcPts val="0"/>
                        </a:spcAft>
                      </a:pPr>
                      <a:r>
                        <a:rPr lang="pl-PL" sz="1200" dirty="0">
                          <a:effectLst/>
                          <a:latin typeface="+mn-lt"/>
                          <a:ea typeface="Times New Roman" panose="02020603050405020304" pitchFamily="18" charset="0"/>
                          <a:cs typeface="Times New Roman" panose="02020603050405020304" pitchFamily="18" charset="0"/>
                        </a:rPr>
                        <a:t>0 pkt - wnioskodawca nie korzystał z żadnej ww. formy doradztwa oferowanej przez LGD </a:t>
                      </a:r>
                    </a:p>
                    <a:p>
                      <a:pPr algn="ctr">
                        <a:lnSpc>
                          <a:spcPct val="115000"/>
                        </a:lnSpc>
                        <a:spcAft>
                          <a:spcPts val="0"/>
                        </a:spcAft>
                      </a:pPr>
                      <a:r>
                        <a:rPr lang="pl-PL" sz="1200" dirty="0">
                          <a:effectLst/>
                          <a:latin typeface="+mn-lt"/>
                          <a:ea typeface="Times New Roman" panose="02020603050405020304" pitchFamily="18" charset="0"/>
                          <a:cs typeface="Times New Roman" panose="02020603050405020304" pitchFamily="18" charset="0"/>
                        </a:rPr>
                        <a:t> </a:t>
                      </a:r>
                    </a:p>
                  </a:txBody>
                  <a:tcPr marL="68580" marR="68580" marT="0" marB="0" anchor="ctr"/>
                </a:tc>
              </a:tr>
            </a:tbl>
          </a:graphicData>
        </a:graphic>
      </p:graphicFrame>
    </p:spTree>
    <p:extLst>
      <p:ext uri="{BB962C8B-B14F-4D97-AF65-F5344CB8AC3E}">
        <p14:creationId xmlns:p14="http://schemas.microsoft.com/office/powerpoint/2010/main" val="170729267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3982595323"/>
              </p:ext>
            </p:extLst>
          </p:nvPr>
        </p:nvGraphicFramePr>
        <p:xfrm>
          <a:off x="467544" y="620688"/>
          <a:ext cx="8229601" cy="5452120"/>
        </p:xfrm>
        <a:graphic>
          <a:graphicData uri="http://schemas.openxmlformats.org/drawingml/2006/table">
            <a:tbl>
              <a:tblPr firstRow="1" firstCol="1" lastRow="1" lastCol="1" bandRow="1" bandCol="1">
                <a:tableStyleId>{BC89EF96-8CEA-46FF-86C4-4CE0E7609802}</a:tableStyleId>
              </a:tblPr>
              <a:tblGrid>
                <a:gridCol w="2088232"/>
                <a:gridCol w="2159118"/>
                <a:gridCol w="3982251"/>
              </a:tblGrid>
              <a:tr h="48304">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408288">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799992">
                <a:tc>
                  <a:txBody>
                    <a:bodyPr/>
                    <a:lstStyle/>
                    <a:p>
                      <a:pP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POZIOM WKŁADU WŁASNEGO WNIOSKODAWCY JEST WYŻSZY NIŻ 35 % </a:t>
                      </a:r>
                    </a:p>
                  </a:txBody>
                  <a:tcPr marL="68580" marR="68580" marT="0" marB="0" anchor="ctr"/>
                </a:tc>
                <a:tc>
                  <a:txBody>
                    <a:bodyPr/>
                    <a:lstStyle/>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3</a:t>
                      </a:r>
                    </a:p>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2</a:t>
                      </a:r>
                    </a:p>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Preferuje operacje z większym wkładem własnym. </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„projektu” pod kątem spełniania lokalnych kryteriów wyboru operacji zapisanych w LSR” oraz na podstawie informacji zawartych we wniosku i załącznikach.</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3 pkt. - kryterium spełnione – wkład własny pow. 40% wartości operacji</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2 pkt. - kryterium spełnione – wkład własny pow. 35% wartości operacji</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0 pkt. - kryterium niespełnione</a:t>
                      </a:r>
                    </a:p>
                  </a:txBody>
                  <a:tcPr marL="68580" marR="68580" marT="0" marB="0" anchor="ctr"/>
                </a:tc>
              </a:tr>
            </a:tbl>
          </a:graphicData>
        </a:graphic>
      </p:graphicFrame>
    </p:spTree>
    <p:extLst>
      <p:ext uri="{BB962C8B-B14F-4D97-AF65-F5344CB8AC3E}">
        <p14:creationId xmlns:p14="http://schemas.microsoft.com/office/powerpoint/2010/main" val="38091413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1495425492"/>
              </p:ext>
            </p:extLst>
          </p:nvPr>
        </p:nvGraphicFramePr>
        <p:xfrm>
          <a:off x="467544" y="620688"/>
          <a:ext cx="8229601" cy="5452120"/>
        </p:xfrm>
        <a:graphic>
          <a:graphicData uri="http://schemas.openxmlformats.org/drawingml/2006/table">
            <a:tbl>
              <a:tblPr firstRow="1" firstCol="1" lastRow="1" lastCol="1" bandRow="1" bandCol="1">
                <a:tableStyleId>{BC89EF96-8CEA-46FF-86C4-4CE0E7609802}</a:tableStyleId>
              </a:tblPr>
              <a:tblGrid>
                <a:gridCol w="2088232"/>
                <a:gridCol w="2159118"/>
                <a:gridCol w="3982251"/>
              </a:tblGrid>
              <a:tr h="48304">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408288">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799992">
                <a:tc>
                  <a:txBody>
                    <a:bodyPr/>
                    <a:lstStyle/>
                    <a:p>
                      <a:pP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WNIOSKODAWCA NA DZIEŃ ZŁOŻENIA WNIOSKU PROWADZI DZIAŁALNOŚĆ NA OBSZRZE LGD „PARTNERSTWO SOWIOGÓRSKIE” POWYŻEJ 1 ROKU</a:t>
                      </a:r>
                    </a:p>
                  </a:txBody>
                  <a:tcPr marL="68580" marR="68580" marT="0" marB="0" anchor="ctr"/>
                </a:tc>
                <a:tc>
                  <a:txBody>
                    <a:bodyPr/>
                    <a:lstStyle/>
                    <a:p>
                      <a:pPr algn="ctr">
                        <a:lnSpc>
                          <a:spcPct val="115000"/>
                        </a:lnSpc>
                        <a:spcAft>
                          <a:spcPts val="1000"/>
                        </a:spcAft>
                      </a:pPr>
                      <a:r>
                        <a:rPr lang="pl-PL" sz="1800">
                          <a:effectLst/>
                          <a:latin typeface="+mn-lt"/>
                          <a:ea typeface="Times New Roman" panose="02020603050405020304" pitchFamily="18" charset="0"/>
                          <a:cs typeface="Times New Roman" panose="02020603050405020304" pitchFamily="18" charset="0"/>
                        </a:rPr>
                        <a:t>4</a:t>
                      </a:r>
                    </a:p>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Preferuje operacje realizowane przez Wnioskodawców, którzy prowadzą działalność na obszarze LGD w dłuższym okresie czasu.</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„projektu” pod kątem spełniania lokalnych kryteriów wyboru operacji zapisanych w LSR” oraz na podstawie informacji zawartych we wniosku i załącznikach. </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4 pkt. – kryterium spełnione </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0 pkt. – kryterium niespełnione</a:t>
                      </a:r>
                    </a:p>
                  </a:txBody>
                  <a:tcPr marL="68580" marR="68580" marT="0" marB="0" anchor="ctr"/>
                </a:tc>
              </a:tr>
            </a:tbl>
          </a:graphicData>
        </a:graphic>
      </p:graphicFrame>
    </p:spTree>
    <p:extLst>
      <p:ext uri="{BB962C8B-B14F-4D97-AF65-F5344CB8AC3E}">
        <p14:creationId xmlns:p14="http://schemas.microsoft.com/office/powerpoint/2010/main" val="41688219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3413312112"/>
              </p:ext>
            </p:extLst>
          </p:nvPr>
        </p:nvGraphicFramePr>
        <p:xfrm>
          <a:off x="467544" y="620688"/>
          <a:ext cx="8229601" cy="6015084"/>
        </p:xfrm>
        <a:graphic>
          <a:graphicData uri="http://schemas.openxmlformats.org/drawingml/2006/table">
            <a:tbl>
              <a:tblPr firstRow="1" firstCol="1" lastRow="1" lastCol="1" bandRow="1" bandCol="1">
                <a:tableStyleId>{BC89EF96-8CEA-46FF-86C4-4CE0E7609802}</a:tableStyleId>
              </a:tblPr>
              <a:tblGrid>
                <a:gridCol w="2088232"/>
                <a:gridCol w="2159118"/>
                <a:gridCol w="3982251"/>
              </a:tblGrid>
              <a:tr h="48304">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408288">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799992">
                <a:tc>
                  <a:txBody>
                    <a:bodyPr/>
                    <a:lstStyle/>
                    <a:p>
                      <a:pP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GOTOWOŚĆ DOKUMENTACYJNA OPERACJI DO REALIZACJI </a:t>
                      </a:r>
                    </a:p>
                  </a:txBody>
                  <a:tcPr marL="68580" marR="68580" marT="0" marB="0" anchor="ctr"/>
                </a:tc>
                <a:tc>
                  <a:txBody>
                    <a:bodyPr/>
                    <a:lstStyle/>
                    <a:p>
                      <a:pPr algn="ctr">
                        <a:lnSpc>
                          <a:spcPct val="115000"/>
                        </a:lnSpc>
                        <a:spcAft>
                          <a:spcPts val="1000"/>
                        </a:spcAft>
                      </a:pPr>
                      <a:r>
                        <a:rPr lang="pl-PL" sz="1800">
                          <a:effectLst/>
                          <a:latin typeface="+mn-lt"/>
                          <a:ea typeface="Times New Roman" panose="02020603050405020304" pitchFamily="18" charset="0"/>
                          <a:cs typeface="Times New Roman" panose="02020603050405020304" pitchFamily="18" charset="0"/>
                        </a:rPr>
                        <a:t>4</a:t>
                      </a:r>
                    </a:p>
                    <a:p>
                      <a:pPr algn="ctr">
                        <a:lnSpc>
                          <a:spcPct val="115000"/>
                        </a:lnSpc>
                        <a:spcAft>
                          <a:spcPts val="1000"/>
                        </a:spcAft>
                      </a:pPr>
                      <a:r>
                        <a:rPr lang="pl-PL" sz="18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Preferuje operacje z kompletną dokumentacją dotyczącą zakresu realizacji operacji oraz spełniania LKW. Kryterium uznaje się za spełnione jeżeli Wnioskodawca na dzień złożenia Wniosku o przyznanie pomocy załączył do niego oraz do „Opis „projektu” pod kątem spełniania lokalnych kryteriów wyboru operacji zapisanych w LSR” wszystkie wymagane załączniki i nie został wezwany do złożenia uzupełnień w tym zakresie.</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Kryterium weryfikowane na podstawie zawartych informacji we wniosku i załącznikach.</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4 pkt. - kryterium spełnione</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0 pkt. - kryterium nie spełnione</a:t>
                      </a:r>
                    </a:p>
                  </a:txBody>
                  <a:tcPr marL="68580" marR="68580" marT="0" marB="0" anchor="ctr"/>
                </a:tc>
              </a:tr>
            </a:tbl>
          </a:graphicData>
        </a:graphic>
      </p:graphicFrame>
    </p:spTree>
    <p:extLst>
      <p:ext uri="{BB962C8B-B14F-4D97-AF65-F5344CB8AC3E}">
        <p14:creationId xmlns:p14="http://schemas.microsoft.com/office/powerpoint/2010/main" val="262190523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492896"/>
            <a:ext cx="7772400" cy="1470025"/>
          </a:xfrm>
        </p:spPr>
        <p:txBody>
          <a:bodyPr>
            <a:normAutofit/>
          </a:bodyPr>
          <a:lstStyle/>
          <a:p>
            <a:r>
              <a:rPr lang="pl-PL" b="1" dirty="0" smtClean="0"/>
              <a:t>Biznesplan</a:t>
            </a:r>
            <a:endParaRPr lang="pl-PL" sz="2200" b="1" dirty="0"/>
          </a:p>
        </p:txBody>
      </p:sp>
    </p:spTree>
    <p:extLst>
      <p:ext uri="{BB962C8B-B14F-4D97-AF65-F5344CB8AC3E}">
        <p14:creationId xmlns:p14="http://schemas.microsoft.com/office/powerpoint/2010/main" val="1237988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Forma pomocy</a:t>
            </a:r>
            <a:endParaRPr lang="pl-PL"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b="1" dirty="0" smtClean="0"/>
              <a:t>Forma wsparcia:</a:t>
            </a:r>
          </a:p>
          <a:p>
            <a:r>
              <a:rPr lang="pl-PL" dirty="0" smtClean="0"/>
              <a:t>Pomoc ma formę refundacji części lub całości kosztów kwalifikowalnych – rozwijanie do 70% kosztów kwalifikowalnych, </a:t>
            </a:r>
          </a:p>
          <a:p>
            <a:r>
              <a:rPr lang="pl-PL" dirty="0" smtClean="0"/>
              <a:t>Pozostałe operacje 100%, </a:t>
            </a:r>
          </a:p>
          <a:p>
            <a:r>
              <a:rPr lang="pl-PL" dirty="0" smtClean="0"/>
              <a:t>W przypadku operacji polegających na rozpoczęciu prowadzenia działalności gospodarczej pomoc ma formę płatności zryczałtowanej </a:t>
            </a:r>
            <a:r>
              <a:rPr lang="pl-PL" i="1" dirty="0" smtClean="0"/>
              <a:t>(premii) </a:t>
            </a:r>
            <a:r>
              <a:rPr lang="pl-PL" dirty="0" smtClean="0"/>
              <a:t>– 100% kosztów kwalifikowalnych</a:t>
            </a:r>
            <a:r>
              <a:rPr lang="pl-PL" i="1" dirty="0" smtClean="0"/>
              <a:t>.</a:t>
            </a:r>
          </a:p>
          <a:p>
            <a:r>
              <a:rPr lang="pl-PL" dirty="0" smtClean="0"/>
              <a:t>Pomoc ma charakter pomocy de </a:t>
            </a:r>
            <a:r>
              <a:rPr lang="pl-PL" dirty="0" err="1" smtClean="0"/>
              <a:t>minimis</a:t>
            </a:r>
            <a:r>
              <a:rPr lang="pl-PL" dirty="0" smtClean="0"/>
              <a:t>.</a:t>
            </a:r>
            <a:endParaRPr lang="pl-PL" dirty="0"/>
          </a:p>
        </p:txBody>
      </p:sp>
    </p:spTree>
    <p:extLst>
      <p:ext uri="{BB962C8B-B14F-4D97-AF65-F5344CB8AC3E}">
        <p14:creationId xmlns:p14="http://schemas.microsoft.com/office/powerpoint/2010/main" val="212865235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Jak ocenić pomysł na biznes?</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Wprowadzam całkowicie nowy produkt, którego jeszcze nikt nie produkował lub usługę, której jeszcze nikt nie wykonywał</a:t>
            </a:r>
          </a:p>
          <a:p>
            <a:r>
              <a:rPr lang="pl-PL" dirty="0" smtClean="0"/>
              <a:t>Zrobię coś lepiej, ulepszę istniejący produkt, lepiej wykonam dotychczas świadczone usługi</a:t>
            </a:r>
          </a:p>
          <a:p>
            <a:r>
              <a:rPr lang="pl-PL" dirty="0" smtClean="0"/>
              <a:t>Wykorzystam lukę na rynku – ilościową, jakościową, asortymentową</a:t>
            </a:r>
          </a:p>
          <a:p>
            <a:r>
              <a:rPr lang="pl-PL" dirty="0" smtClean="0"/>
              <a:t>Skopiuję pomysł, który sprawdził się na innym terenie, w innym środowisku</a:t>
            </a:r>
            <a:endParaRPr lang="pl-PL" dirty="0"/>
          </a:p>
        </p:txBody>
      </p:sp>
    </p:spTree>
    <p:extLst>
      <p:ext uri="{BB962C8B-B14F-4D97-AF65-F5344CB8AC3E}">
        <p14:creationId xmlns:p14="http://schemas.microsoft.com/office/powerpoint/2010/main" val="239578990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Dlaczego upadają firmy?</a:t>
            </a:r>
            <a:endParaRPr lang="pl-PL" dirty="0"/>
          </a:p>
        </p:txBody>
      </p:sp>
      <p:sp>
        <p:nvSpPr>
          <p:cNvPr id="3" name="Symbol zastępczy zawartości 2"/>
          <p:cNvSpPr>
            <a:spLocks noGrp="1"/>
          </p:cNvSpPr>
          <p:nvPr>
            <p:ph idx="1"/>
          </p:nvPr>
        </p:nvSpPr>
        <p:spPr/>
        <p:txBody>
          <a:bodyPr>
            <a:normAutofit fontScale="92500"/>
          </a:bodyPr>
          <a:lstStyle/>
          <a:p>
            <a:r>
              <a:rPr lang="pl-PL" dirty="0" smtClean="0"/>
              <a:t>Źle wybrana lokalizacji;</a:t>
            </a:r>
          </a:p>
          <a:p>
            <a:r>
              <a:rPr lang="pl-PL" dirty="0" smtClean="0"/>
              <a:t>Utrata płynności – wydanie zbyt dużych środków własnych. Niewłaściwe obliczenie kosztów uruchomienia firmy i spodziewanych dochodów;</a:t>
            </a:r>
          </a:p>
          <a:p>
            <a:r>
              <a:rPr lang="pl-PL" dirty="0" smtClean="0"/>
              <a:t>Brak umiejętności pozyskiwania środków na otwarcie czy rozwój firmy;</a:t>
            </a:r>
          </a:p>
          <a:p>
            <a:r>
              <a:rPr lang="pl-PL" dirty="0" smtClean="0"/>
              <a:t>Brak doświadczenia i fachowej wiedzy. Niechęć do uczenia się przez całe życie – rozwijanie wiedzy i umiejętności;</a:t>
            </a:r>
            <a:endParaRPr lang="pl-PL" dirty="0"/>
          </a:p>
          <a:p>
            <a:pPr marL="0" indent="0">
              <a:buNone/>
            </a:pPr>
            <a:endParaRPr lang="pl-PL" dirty="0"/>
          </a:p>
        </p:txBody>
      </p:sp>
    </p:spTree>
    <p:extLst>
      <p:ext uri="{BB962C8B-B14F-4D97-AF65-F5344CB8AC3E}">
        <p14:creationId xmlns:p14="http://schemas.microsoft.com/office/powerpoint/2010/main" val="99282054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Dlaczego upadają firmy?</a:t>
            </a:r>
            <a:endParaRPr lang="pl-PL" dirty="0"/>
          </a:p>
        </p:txBody>
      </p:sp>
      <p:sp>
        <p:nvSpPr>
          <p:cNvPr id="3" name="Symbol zastępczy zawartości 2"/>
          <p:cNvSpPr>
            <a:spLocks noGrp="1"/>
          </p:cNvSpPr>
          <p:nvPr>
            <p:ph idx="1"/>
          </p:nvPr>
        </p:nvSpPr>
        <p:spPr/>
        <p:txBody>
          <a:bodyPr>
            <a:normAutofit/>
          </a:bodyPr>
          <a:lstStyle/>
          <a:p>
            <a:r>
              <a:rPr lang="pl-PL" dirty="0" smtClean="0"/>
              <a:t>Brak dyscypliny finansowej;</a:t>
            </a:r>
          </a:p>
          <a:p>
            <a:r>
              <a:rPr lang="pl-PL" dirty="0" smtClean="0"/>
              <a:t>Zbyt duże inwestycje, np. w wyposażenie;</a:t>
            </a:r>
          </a:p>
          <a:p>
            <a:r>
              <a:rPr lang="pl-PL" dirty="0" smtClean="0"/>
              <a:t>Zła gospodarka zapasami – niedobór lub nadmiar towarów na magazynie i związane z tym straty;</a:t>
            </a:r>
          </a:p>
          <a:p>
            <a:r>
              <a:rPr lang="pl-PL" dirty="0" smtClean="0"/>
              <a:t>Nadwyrężanie relacji: życie prywatne a zawodowe. Niewłaściwe planowanie czasu pracy;</a:t>
            </a:r>
            <a:endParaRPr lang="pl-PL" dirty="0"/>
          </a:p>
          <a:p>
            <a:pPr marL="0" indent="0">
              <a:buNone/>
            </a:pPr>
            <a:endParaRPr lang="pl-PL" dirty="0"/>
          </a:p>
        </p:txBody>
      </p:sp>
    </p:spTree>
    <p:extLst>
      <p:ext uri="{BB962C8B-B14F-4D97-AF65-F5344CB8AC3E}">
        <p14:creationId xmlns:p14="http://schemas.microsoft.com/office/powerpoint/2010/main" val="168181785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Czym jest Biznesplan?</a:t>
            </a:r>
            <a:endParaRPr lang="pl-PL" dirty="0"/>
          </a:p>
        </p:txBody>
      </p:sp>
      <p:sp>
        <p:nvSpPr>
          <p:cNvPr id="3" name="Symbol zastępczy zawartości 2"/>
          <p:cNvSpPr>
            <a:spLocks noGrp="1"/>
          </p:cNvSpPr>
          <p:nvPr>
            <p:ph idx="1"/>
          </p:nvPr>
        </p:nvSpPr>
        <p:spPr/>
        <p:txBody>
          <a:bodyPr>
            <a:normAutofit fontScale="70000" lnSpcReduction="20000"/>
          </a:bodyPr>
          <a:lstStyle/>
          <a:p>
            <a:pPr marL="0" indent="0">
              <a:buNone/>
            </a:pPr>
            <a:r>
              <a:rPr lang="pl-PL" dirty="0"/>
              <a:t>Jego głównym zadaniem jest ocena opłacalności przewidzianych przedsięwzięć gospodarczych </a:t>
            </a:r>
            <a:r>
              <a:rPr lang="pl-PL" i="1" dirty="0"/>
              <a:t>(w przypadku podziałania 19.2 ma potwierdzać ekonomiczne uzasadnienie operacji). </a:t>
            </a:r>
            <a:endParaRPr lang="pl-PL" dirty="0"/>
          </a:p>
          <a:p>
            <a:r>
              <a:rPr lang="pl-PL" dirty="0"/>
              <a:t>BP jest jak </a:t>
            </a:r>
            <a:r>
              <a:rPr lang="pl-PL" b="1" dirty="0"/>
              <a:t>mapa drogowa </a:t>
            </a:r>
            <a:r>
              <a:rPr lang="pl-PL" dirty="0"/>
              <a:t>– wprowadza porządek do działania ograniczając ryzyko chaosu. </a:t>
            </a:r>
          </a:p>
          <a:p>
            <a:r>
              <a:rPr lang="pl-PL" dirty="0"/>
              <a:t>BP nie gwarantuje, że w działalności naszej firmy nie pojawią się problemy, ale </a:t>
            </a:r>
            <a:r>
              <a:rPr lang="pl-PL" b="1" dirty="0"/>
              <a:t>przygotuje podmiot na przeciwdziałanie tym problemom. </a:t>
            </a:r>
            <a:endParaRPr lang="pl-PL" dirty="0"/>
          </a:p>
          <a:p>
            <a:r>
              <a:rPr lang="pl-PL" dirty="0"/>
              <a:t>BP jest nazywany </a:t>
            </a:r>
            <a:r>
              <a:rPr lang="pl-PL" b="1" dirty="0"/>
              <a:t>systemem wczesnego ostrzegania</a:t>
            </a:r>
            <a:r>
              <a:rPr lang="pl-PL" dirty="0"/>
              <a:t>, kierunkiem działania wprowadzającym porządek, zmniejszającym ryzyko niepowodzenia operacji. </a:t>
            </a:r>
          </a:p>
          <a:p>
            <a:r>
              <a:rPr lang="pl-PL" dirty="0"/>
              <a:t>Każdy BP </a:t>
            </a:r>
            <a:r>
              <a:rPr lang="pl-PL" b="1" dirty="0"/>
              <a:t>jest indywidualnym pomysłem</a:t>
            </a:r>
            <a:r>
              <a:rPr lang="pl-PL" dirty="0"/>
              <a:t>, który zawiera elementy składowe uwzględniające potrzeby osób decydujących o danej firmie</a:t>
            </a:r>
            <a:r>
              <a:rPr lang="pl-PL" i="1" dirty="0"/>
              <a:t>, </a:t>
            </a:r>
            <a:r>
              <a:rPr lang="pl-PL" dirty="0"/>
              <a:t>a także realia otaczających firmę warunków i posiadanych/dostępnych środków działania. </a:t>
            </a:r>
          </a:p>
        </p:txBody>
      </p:sp>
    </p:spTree>
    <p:extLst>
      <p:ext uri="{BB962C8B-B14F-4D97-AF65-F5344CB8AC3E}">
        <p14:creationId xmlns:p14="http://schemas.microsoft.com/office/powerpoint/2010/main" val="406736697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Istota Biznesplanu</a:t>
            </a:r>
            <a:endParaRPr lang="pl-PL" dirty="0"/>
          </a:p>
        </p:txBody>
      </p:sp>
      <p:sp>
        <p:nvSpPr>
          <p:cNvPr id="3" name="Symbol zastępczy zawartości 2"/>
          <p:cNvSpPr>
            <a:spLocks noGrp="1"/>
          </p:cNvSpPr>
          <p:nvPr>
            <p:ph idx="1"/>
          </p:nvPr>
        </p:nvSpPr>
        <p:spPr>
          <a:xfrm>
            <a:off x="457200" y="1600200"/>
            <a:ext cx="8229600" cy="4853135"/>
          </a:xfrm>
        </p:spPr>
        <p:txBody>
          <a:bodyPr>
            <a:normAutofit fontScale="70000" lnSpcReduction="20000"/>
          </a:bodyPr>
          <a:lstStyle/>
          <a:p>
            <a:r>
              <a:rPr lang="pl-PL" dirty="0"/>
              <a:t>Istotą BP jest sformułowanie zamierzeń na bliższą lub dalszą przyszłość firmy, z oszacowaniem środków pieniężnych własnych lub obcych oraz sposobów działania, aby zrealizować założone cele.</a:t>
            </a:r>
          </a:p>
          <a:p>
            <a:r>
              <a:rPr lang="pl-PL" dirty="0" smtClean="0"/>
              <a:t>W przypadku </a:t>
            </a:r>
            <a:r>
              <a:rPr lang="pl-PL" dirty="0"/>
              <a:t>poddziałania 19.2 przyszłość firmy dotyczy okresu 2/3 lat od dokonania przez ARiMR płatności ostatecznej, w zależności od rodzaju wsparcia i podmiotu.</a:t>
            </a:r>
          </a:p>
          <a:p>
            <a:r>
              <a:rPr lang="pl-PL" dirty="0"/>
              <a:t>BP ma wymiar strategiczny:</a:t>
            </a:r>
          </a:p>
          <a:p>
            <a:r>
              <a:rPr lang="pl-PL" dirty="0"/>
              <a:t>–z jednej strony sporządza się go dla potrzeb uzyskania wsparcia, </a:t>
            </a:r>
          </a:p>
          <a:p>
            <a:r>
              <a:rPr lang="pl-PL" dirty="0"/>
              <a:t>–z drugiej zaś –jest planem operatywnym </a:t>
            </a:r>
            <a:r>
              <a:rPr lang="pl-PL" i="1" dirty="0"/>
              <a:t>(zawiera charakterystykę obecnej/przyszłej działalności firmy oraz przedstawia obecne/przyszłe cele marketingowe, finansowe oraz ekonomiczne firmy).</a:t>
            </a:r>
            <a:endParaRPr lang="pl-PL" dirty="0"/>
          </a:p>
          <a:p>
            <a:r>
              <a:rPr lang="pl-PL" dirty="0"/>
              <a:t>Ten dualizm sprawia, że BP służy podejmowaniu decyzji zarówno strategicznych, jak i operacyjnych.</a:t>
            </a:r>
          </a:p>
          <a:p>
            <a:r>
              <a:rPr lang="pl-PL" dirty="0"/>
              <a:t>Jest zatem tworzony w celach planistycznych, zarówno na wewnętrzne, jak i zewnętrzne potrzeby firmy. </a:t>
            </a:r>
          </a:p>
        </p:txBody>
      </p:sp>
    </p:spTree>
    <p:extLst>
      <p:ext uri="{BB962C8B-B14F-4D97-AF65-F5344CB8AC3E}">
        <p14:creationId xmlns:p14="http://schemas.microsoft.com/office/powerpoint/2010/main" val="262065147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Cel sporządzania Biznesplanu</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a:t>BP -</a:t>
            </a:r>
            <a:r>
              <a:rPr lang="pl-PL" b="1" dirty="0"/>
              <a:t>dokument formalny </a:t>
            </a:r>
            <a:r>
              <a:rPr lang="pl-PL" dirty="0"/>
              <a:t>(zestaw analiz i prognoz) potwierdzający w szczególności, iż operacja jest uzasadniona ekonomicznie. </a:t>
            </a:r>
          </a:p>
          <a:p>
            <a:r>
              <a:rPr lang="pl-PL" dirty="0"/>
              <a:t>Na podstawie danych historycznych oraz diagnozy obecnej sytuacji lub przewidywania –</a:t>
            </a:r>
            <a:r>
              <a:rPr lang="pl-PL" b="1" dirty="0"/>
              <a:t>dokonujemy oceny </a:t>
            </a:r>
            <a:r>
              <a:rPr lang="pl-PL" dirty="0"/>
              <a:t>możliwości założenia i skutecznego funkcjonowania nowego / istniejącego przedsiębiorstwa </a:t>
            </a:r>
            <a:r>
              <a:rPr lang="pl-PL" b="1" dirty="0"/>
              <a:t>i zamieszczamy </a:t>
            </a:r>
            <a:r>
              <a:rPr lang="pl-PL" dirty="0"/>
              <a:t>projekcję celów operacji oraz prezentuje sposoby ich osiągnięcia. </a:t>
            </a:r>
          </a:p>
          <a:p>
            <a:r>
              <a:rPr lang="pl-PL" dirty="0"/>
              <a:t>Ww. działaniach uwzględniamy wszelkiego rodzaju uwarunkowania m.in. natury finansowej, rynkowej, marketingowej, organizacyjnej, kadrowej i technologicznej, z którymi firma ma obecnie do czynienia oraz z którymi przyjdzie się jej zmierzyć w przyszłości</a:t>
            </a:r>
            <a:r>
              <a:rPr lang="pl-PL" dirty="0" smtClean="0"/>
              <a:t>.</a:t>
            </a:r>
            <a:endParaRPr lang="pl-PL" dirty="0"/>
          </a:p>
        </p:txBody>
      </p:sp>
    </p:spTree>
    <p:extLst>
      <p:ext uri="{BB962C8B-B14F-4D97-AF65-F5344CB8AC3E}">
        <p14:creationId xmlns:p14="http://schemas.microsoft.com/office/powerpoint/2010/main" val="251988388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Cechy Biznesplanu</a:t>
            </a:r>
            <a:endParaRPr lang="pl-PL" dirty="0"/>
          </a:p>
        </p:txBody>
      </p:sp>
      <p:sp>
        <p:nvSpPr>
          <p:cNvPr id="3" name="Symbol zastępczy zawartości 2"/>
          <p:cNvSpPr>
            <a:spLocks noGrp="1"/>
          </p:cNvSpPr>
          <p:nvPr>
            <p:ph idx="1"/>
          </p:nvPr>
        </p:nvSpPr>
        <p:spPr/>
        <p:txBody>
          <a:bodyPr>
            <a:normAutofit fontScale="55000" lnSpcReduction="20000"/>
          </a:bodyPr>
          <a:lstStyle/>
          <a:p>
            <a:r>
              <a:rPr lang="pl-PL" b="1" dirty="0"/>
              <a:t>Kompleksowość </a:t>
            </a:r>
            <a:r>
              <a:rPr lang="pl-PL" dirty="0"/>
              <a:t>–BP powinien poruszać wszystkie najistotniejsze aspekty, takie jak: sprzedaż, odbiorcy i dostawcy, koszty, nakłady, źródła finansowania, struktura organizacyjna, zatrudnienie i inne. Należy pamiętać o unikaniu powtórzeń.</a:t>
            </a:r>
          </a:p>
          <a:p>
            <a:r>
              <a:rPr lang="pl-PL" b="1" dirty="0"/>
              <a:t>Długofalowość </a:t>
            </a:r>
            <a:r>
              <a:rPr lang="pl-PL" dirty="0"/>
              <a:t>–BP obejmuje swoim </a:t>
            </a:r>
            <a:r>
              <a:rPr lang="pl-PL" dirty="0" smtClean="0"/>
              <a:t>zakresem kilka </a:t>
            </a:r>
            <a:r>
              <a:rPr lang="pl-PL" dirty="0"/>
              <a:t>lat (zwykle od trzech do pięciu). Ze względu jednak na cel tworzenia BP może on dotyczyć także kilku lub kilkunastu miesięcy.</a:t>
            </a:r>
          </a:p>
          <a:p>
            <a:r>
              <a:rPr lang="pl-PL" b="1" dirty="0"/>
              <a:t>Adekwatność </a:t>
            </a:r>
            <a:r>
              <a:rPr lang="pl-PL" dirty="0"/>
              <a:t>–BP powinien być dostosowany pod względem formy i treści do celu, któremu służy, a także do wymagań oraz potrzeb jego odbiorcy. Umieszczenie informacji, jakich oczekuje adresat.</a:t>
            </a:r>
          </a:p>
          <a:p>
            <a:r>
              <a:rPr lang="pl-PL" b="1" dirty="0"/>
              <a:t>Czytelność </a:t>
            </a:r>
            <a:r>
              <a:rPr lang="pl-PL" dirty="0"/>
              <a:t>–BP musi być czytelny oraz posiadać przejrzyste wnioski. Bardzo istotne jest zachowanie odpowiedniej kolejności i spójności poruszanych zagadnień. Używanie zbyt specjalistycznego języka nie wpływa na lepszą czytelność dokumentu. Jeśli używa się języka fachowego, musi być zrozumiały.</a:t>
            </a:r>
          </a:p>
          <a:p>
            <a:r>
              <a:rPr lang="pl-PL" b="1" dirty="0"/>
              <a:t>Rzetelność założeń i wiarygodność danych </a:t>
            </a:r>
            <a:r>
              <a:rPr lang="pl-PL" dirty="0"/>
              <a:t>–najważniejsza zasada tworzenia BP. Wszystkie dane i informacje (prognozy i szacunki) powinny być prawdziwe i poparte odpowiednimi dowodami, faktycznymi analizami. Napotkanie przez oceniającego fałszywych i zakłamanych informacji może skutkować tym, że cały BP zostanie krytycznie oceniony. </a:t>
            </a:r>
          </a:p>
        </p:txBody>
      </p:sp>
    </p:spTree>
    <p:extLst>
      <p:ext uri="{BB962C8B-B14F-4D97-AF65-F5344CB8AC3E}">
        <p14:creationId xmlns:p14="http://schemas.microsoft.com/office/powerpoint/2010/main" val="394476933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Cechy Biznesplanu</a:t>
            </a:r>
            <a:endParaRPr lang="pl-PL" dirty="0"/>
          </a:p>
        </p:txBody>
      </p:sp>
      <p:sp>
        <p:nvSpPr>
          <p:cNvPr id="3" name="Symbol zastępczy zawartości 2"/>
          <p:cNvSpPr>
            <a:spLocks noGrp="1"/>
          </p:cNvSpPr>
          <p:nvPr>
            <p:ph idx="1"/>
          </p:nvPr>
        </p:nvSpPr>
        <p:spPr/>
        <p:txBody>
          <a:bodyPr>
            <a:normAutofit fontScale="70000" lnSpcReduction="20000"/>
          </a:bodyPr>
          <a:lstStyle/>
          <a:p>
            <a:r>
              <a:rPr lang="pl-PL" b="1" dirty="0"/>
              <a:t>Wariantowość </a:t>
            </a:r>
            <a:r>
              <a:rPr lang="pl-PL" dirty="0"/>
              <a:t>–zalecane jest umieszczanie w BP kilku sposobów realizacji określonych w nim celów.</a:t>
            </a:r>
          </a:p>
          <a:p>
            <a:r>
              <a:rPr lang="pl-PL" b="1" dirty="0"/>
              <a:t>Elastyczność </a:t>
            </a:r>
            <a:r>
              <a:rPr lang="pl-PL" dirty="0"/>
              <a:t>–BP powinien zostać przygotowany w taki sposób, aby możliwe było wprowadzania do niego korekt w trakcie realizacji operacji.</a:t>
            </a:r>
          </a:p>
          <a:p>
            <a:r>
              <a:rPr lang="pl-PL" b="1" dirty="0"/>
              <a:t>Uczestnictwo kadry kierowniczej </a:t>
            </a:r>
            <a:r>
              <a:rPr lang="pl-PL" dirty="0"/>
              <a:t>-dotyczy to BP przedsiębiorstwa działającego już na rynku. Niemożliwym jest całkowite jego wykonanie przez zewnętrznych konsultantów. Kadra kierownicza powinna określić cele oraz główne założenia.</a:t>
            </a:r>
          </a:p>
          <a:p>
            <a:r>
              <a:rPr lang="pl-PL" b="1" dirty="0"/>
              <a:t>Poufność </a:t>
            </a:r>
            <a:r>
              <a:rPr lang="pl-PL" dirty="0"/>
              <a:t>–BP zawiera szereg tajemnic przedsiębiorstwa, w związku z czym nie powinien być szeroko udostępniany. Dobrą praktyką jest składanie przez oceniających deklaracji poufności. </a:t>
            </a:r>
          </a:p>
        </p:txBody>
      </p:sp>
    </p:spTree>
    <p:extLst>
      <p:ext uri="{BB962C8B-B14F-4D97-AF65-F5344CB8AC3E}">
        <p14:creationId xmlns:p14="http://schemas.microsoft.com/office/powerpoint/2010/main" val="174428725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Cechy Biznesplanu</a:t>
            </a:r>
            <a:endParaRPr lang="pl-PL" dirty="0"/>
          </a:p>
        </p:txBody>
      </p:sp>
      <p:sp>
        <p:nvSpPr>
          <p:cNvPr id="3" name="Symbol zastępczy zawartości 2"/>
          <p:cNvSpPr>
            <a:spLocks noGrp="1"/>
          </p:cNvSpPr>
          <p:nvPr>
            <p:ph idx="1"/>
          </p:nvPr>
        </p:nvSpPr>
        <p:spPr/>
        <p:txBody>
          <a:bodyPr>
            <a:normAutofit fontScale="85000" lnSpcReduction="10000"/>
          </a:bodyPr>
          <a:lstStyle/>
          <a:p>
            <a:r>
              <a:rPr lang="pl-PL" dirty="0" smtClean="0"/>
              <a:t>Biznesplan </a:t>
            </a:r>
            <a:r>
              <a:rPr lang="pl-PL" dirty="0"/>
              <a:t>pokazuje:</a:t>
            </a:r>
          </a:p>
          <a:p>
            <a:r>
              <a:rPr lang="pl-PL" dirty="0" smtClean="0"/>
              <a:t>gdzie </a:t>
            </a:r>
            <a:r>
              <a:rPr lang="pl-PL" dirty="0"/>
              <a:t>jesteśmy (obrazuje przeszłość: co już zrobiliśmy i osiągnęliśmy, jakie umiejętności i kwalifikacje posiadamy, żeby wykorzystać je w prowadzeniu firmy oraz teraźniejszość: badanie rynku, zdobywanie pozwoleń, rozmowy z dostawcami i odbiorcami towarów i usług);</a:t>
            </a:r>
          </a:p>
          <a:p>
            <a:r>
              <a:rPr lang="pl-PL" dirty="0" smtClean="0"/>
              <a:t>dokąd </a:t>
            </a:r>
            <a:r>
              <a:rPr lang="pl-PL" dirty="0"/>
              <a:t>zmierzamy, jak chcemy tam dotrzeć i jaka jest opłacalność celów, które zamierzamy osiągnąć (obrazuje przyszłość: na co potrzebujemy pieniędzy, jak je wydamy, jaką mamy strategię działania i cele). </a:t>
            </a:r>
          </a:p>
        </p:txBody>
      </p:sp>
    </p:spTree>
    <p:extLst>
      <p:ext uri="{BB962C8B-B14F-4D97-AF65-F5344CB8AC3E}">
        <p14:creationId xmlns:p14="http://schemas.microsoft.com/office/powerpoint/2010/main" val="349922055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10 porad przygotowania Biznesplanu</a:t>
            </a:r>
            <a:endParaRPr lang="pl-PL" dirty="0"/>
          </a:p>
        </p:txBody>
      </p:sp>
      <p:sp>
        <p:nvSpPr>
          <p:cNvPr id="3" name="Symbol zastępczy zawartości 2"/>
          <p:cNvSpPr>
            <a:spLocks noGrp="1"/>
          </p:cNvSpPr>
          <p:nvPr>
            <p:ph idx="1"/>
          </p:nvPr>
        </p:nvSpPr>
        <p:spPr/>
        <p:txBody>
          <a:bodyPr>
            <a:normAutofit fontScale="85000" lnSpcReduction="20000"/>
          </a:bodyPr>
          <a:lstStyle/>
          <a:p>
            <a:r>
              <a:rPr lang="pl-PL" dirty="0" smtClean="0"/>
              <a:t>Bądź zwięzły;</a:t>
            </a:r>
          </a:p>
          <a:p>
            <a:r>
              <a:rPr lang="pl-PL" dirty="0" smtClean="0"/>
              <a:t>Przedstaw czynniki sukcesu;</a:t>
            </a:r>
          </a:p>
          <a:p>
            <a:r>
              <a:rPr lang="pl-PL" dirty="0" smtClean="0"/>
              <a:t>Bądź głównym autorem planu;</a:t>
            </a:r>
          </a:p>
          <a:p>
            <a:r>
              <a:rPr lang="pl-PL" dirty="0" smtClean="0"/>
              <a:t>Nie ukrywaj elementów ryzyka;</a:t>
            </a:r>
          </a:p>
          <a:p>
            <a:r>
              <a:rPr lang="pl-PL" dirty="0" smtClean="0"/>
              <a:t>Pisz zrozumiale dla wszystkich;</a:t>
            </a:r>
          </a:p>
          <a:p>
            <a:r>
              <a:rPr lang="pl-PL" dirty="0" smtClean="0"/>
              <a:t>Nie obiecuj korzyści „na wyrost”;</a:t>
            </a:r>
          </a:p>
          <a:p>
            <a:r>
              <a:rPr lang="pl-PL" dirty="0" smtClean="0"/>
              <a:t>Nadaj opracowaniu profesjonalną formę;</a:t>
            </a:r>
          </a:p>
          <a:p>
            <a:r>
              <a:rPr lang="pl-PL" dirty="0" smtClean="0"/>
              <a:t>Zwróć szczególną uwagę na streszczenie;</a:t>
            </a:r>
          </a:p>
          <a:p>
            <a:r>
              <a:rPr lang="pl-PL" dirty="0" smtClean="0"/>
              <a:t>Spraw aby opracowanie było zwarte i logiczne;</a:t>
            </a:r>
          </a:p>
          <a:p>
            <a:r>
              <a:rPr lang="pl-PL" dirty="0" smtClean="0"/>
              <a:t>Zasięgnij opinii (np. LGD) w sprawie twojego opracowania;</a:t>
            </a:r>
            <a:endParaRPr lang="pl-PL" dirty="0"/>
          </a:p>
        </p:txBody>
      </p:sp>
    </p:spTree>
    <p:extLst>
      <p:ext uri="{BB962C8B-B14F-4D97-AF65-F5344CB8AC3E}">
        <p14:creationId xmlns:p14="http://schemas.microsoft.com/office/powerpoint/2010/main" val="35153416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Limity pomocy</a:t>
            </a:r>
            <a:endParaRPr lang="pl-PL" dirty="0"/>
          </a:p>
        </p:txBody>
      </p:sp>
      <p:sp>
        <p:nvSpPr>
          <p:cNvPr id="3" name="Symbol zastępczy zawartości 2"/>
          <p:cNvSpPr>
            <a:spLocks noGrp="1"/>
          </p:cNvSpPr>
          <p:nvPr>
            <p:ph idx="1"/>
          </p:nvPr>
        </p:nvSpPr>
        <p:spPr/>
        <p:txBody>
          <a:bodyPr>
            <a:normAutofit/>
          </a:bodyPr>
          <a:lstStyle/>
          <a:p>
            <a:pPr>
              <a:buNone/>
            </a:pPr>
            <a:r>
              <a:rPr lang="pl-PL" dirty="0" smtClean="0"/>
              <a:t>Limit na operację i beneficjenta:</a:t>
            </a:r>
          </a:p>
          <a:p>
            <a:r>
              <a:rPr lang="pl-PL" u="sng" dirty="0" smtClean="0"/>
              <a:t>rozwijanie działalności gospodarczej i inne zakresy</a:t>
            </a:r>
            <a:r>
              <a:rPr lang="pl-PL" dirty="0" smtClean="0"/>
              <a:t> w wyjątkiem inkubatora i rozpoczynania działalności gospodarczej: 300 tys. </a:t>
            </a:r>
            <a:r>
              <a:rPr lang="pl-PL" dirty="0"/>
              <a:t>z</a:t>
            </a:r>
            <a:r>
              <a:rPr lang="pl-PL" dirty="0" smtClean="0"/>
              <a:t>ł</a:t>
            </a:r>
          </a:p>
          <a:p>
            <a:r>
              <a:rPr lang="pl-PL" u="sng" dirty="0" smtClean="0"/>
              <a:t>rozpoczęcie działalności gospodarczej</a:t>
            </a:r>
            <a:r>
              <a:rPr lang="pl-PL" dirty="0" smtClean="0"/>
              <a:t>: 100 tys. zł</a:t>
            </a:r>
          </a:p>
        </p:txBody>
      </p:sp>
    </p:spTree>
    <p:extLst>
      <p:ext uri="{BB962C8B-B14F-4D97-AF65-F5344CB8AC3E}">
        <p14:creationId xmlns:p14="http://schemas.microsoft.com/office/powerpoint/2010/main" val="271487653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Line 3"/>
          <p:cNvSpPr>
            <a:spLocks noChangeShapeType="1"/>
          </p:cNvSpPr>
          <p:nvPr/>
        </p:nvSpPr>
        <p:spPr bwMode="auto">
          <a:xfrm>
            <a:off x="323850" y="6237288"/>
            <a:ext cx="8382000" cy="0"/>
          </a:xfrm>
          <a:prstGeom prst="line">
            <a:avLst/>
          </a:prstGeom>
          <a:noFill/>
          <a:ln w="25400">
            <a:solidFill>
              <a:srgbClr val="008000"/>
            </a:solidFill>
            <a:round/>
            <a:headEnd/>
            <a:tailEnd/>
          </a:ln>
        </p:spPr>
        <p:txBody>
          <a:bodyPr/>
          <a:lstStyle/>
          <a:p>
            <a:endParaRPr lang="pl-PL"/>
          </a:p>
        </p:txBody>
      </p:sp>
      <p:sp>
        <p:nvSpPr>
          <p:cNvPr id="3078" name="Line 6"/>
          <p:cNvSpPr>
            <a:spLocks noChangeShapeType="1"/>
          </p:cNvSpPr>
          <p:nvPr/>
        </p:nvSpPr>
        <p:spPr bwMode="auto">
          <a:xfrm>
            <a:off x="274006" y="1700808"/>
            <a:ext cx="6948488" cy="0"/>
          </a:xfrm>
          <a:prstGeom prst="line">
            <a:avLst/>
          </a:prstGeom>
          <a:noFill/>
          <a:ln w="50800">
            <a:solidFill>
              <a:srgbClr val="008000"/>
            </a:solidFill>
            <a:round/>
            <a:headEnd/>
            <a:tailEnd/>
          </a:ln>
        </p:spPr>
        <p:txBody>
          <a:bodyPr/>
          <a:lstStyle/>
          <a:p>
            <a:endParaRPr lang="pl-PL"/>
          </a:p>
        </p:txBody>
      </p:sp>
      <p:sp>
        <p:nvSpPr>
          <p:cNvPr id="2055" name="Rectangle 8"/>
          <p:cNvSpPr>
            <a:spLocks noGrp="1" noChangeArrowheads="1"/>
          </p:cNvSpPr>
          <p:nvPr>
            <p:ph type="ctrTitle" idx="4294967295"/>
          </p:nvPr>
        </p:nvSpPr>
        <p:spPr>
          <a:xfrm>
            <a:off x="311150" y="2214563"/>
            <a:ext cx="6924675" cy="3132137"/>
          </a:xfrm>
          <a:noFill/>
        </p:spPr>
        <p:txBody>
          <a:bodyPr>
            <a:normAutofit fontScale="90000"/>
          </a:bodyPr>
          <a:lstStyle/>
          <a:p>
            <a:pPr>
              <a:spcBef>
                <a:spcPts val="600"/>
              </a:spcBef>
            </a:pPr>
            <a:r>
              <a:rPr lang="pl-PL" sz="4000" b="1" dirty="0" smtClean="0">
                <a:solidFill>
                  <a:schemeClr val="tx1"/>
                </a:solidFill>
              </a:rPr>
              <a:t>Dziękuję za uwagę!</a:t>
            </a:r>
            <a:r>
              <a:rPr lang="en-GB" sz="4000" b="1" dirty="0">
                <a:solidFill>
                  <a:srgbClr val="000000"/>
                </a:solidFill>
              </a:rPr>
              <a:t> </a:t>
            </a:r>
            <a:r>
              <a:rPr lang="pl-PL" sz="4000" b="1" dirty="0" smtClean="0">
                <a:solidFill>
                  <a:srgbClr val="000000"/>
                </a:solidFill>
              </a:rPr>
              <a:t/>
            </a:r>
            <a:br>
              <a:rPr lang="pl-PL" sz="4000" b="1" dirty="0" smtClean="0">
                <a:solidFill>
                  <a:srgbClr val="000000"/>
                </a:solidFill>
              </a:rPr>
            </a:br>
            <a:r>
              <a:rPr lang="pl-PL" sz="4000" b="1" dirty="0">
                <a:solidFill>
                  <a:srgbClr val="000000"/>
                </a:solidFill>
              </a:rPr>
              <a:t/>
            </a:r>
            <a:br>
              <a:rPr lang="pl-PL" sz="4000" b="1" dirty="0">
                <a:solidFill>
                  <a:srgbClr val="000000"/>
                </a:solidFill>
              </a:rPr>
            </a:br>
            <a:r>
              <a:rPr lang="pl-PL" sz="4000" b="1" dirty="0" smtClean="0">
                <a:solidFill>
                  <a:srgbClr val="000000"/>
                </a:solidFill>
              </a:rPr>
              <a:t/>
            </a:r>
            <a:br>
              <a:rPr lang="pl-PL" sz="4000" b="1" dirty="0" smtClean="0">
                <a:solidFill>
                  <a:srgbClr val="000000"/>
                </a:solidFill>
              </a:rPr>
            </a:br>
            <a:r>
              <a:rPr lang="en-GB" sz="2700" b="1" dirty="0" err="1" smtClean="0">
                <a:solidFill>
                  <a:srgbClr val="000000"/>
                </a:solidFill>
              </a:rPr>
              <a:t>Paweł</a:t>
            </a:r>
            <a:r>
              <a:rPr lang="en-GB" sz="2700" b="1" dirty="0" smtClean="0">
                <a:solidFill>
                  <a:srgbClr val="000000"/>
                </a:solidFill>
              </a:rPr>
              <a:t> </a:t>
            </a:r>
            <a:r>
              <a:rPr lang="en-GB" sz="2700" b="1" dirty="0" err="1" smtClean="0">
                <a:solidFill>
                  <a:srgbClr val="000000"/>
                </a:solidFill>
              </a:rPr>
              <a:t>Antoniewicz</a:t>
            </a:r>
            <a:r>
              <a:rPr lang="pl-PL" sz="2700" b="1" dirty="0" smtClean="0">
                <a:solidFill>
                  <a:srgbClr val="000000"/>
                </a:solidFill>
              </a:rPr>
              <a:t/>
            </a:r>
            <a:br>
              <a:rPr lang="pl-PL" sz="2700" b="1" dirty="0" smtClean="0">
                <a:solidFill>
                  <a:srgbClr val="000000"/>
                </a:solidFill>
              </a:rPr>
            </a:br>
            <a:r>
              <a:rPr lang="pl-PL" sz="2800" b="1" dirty="0" smtClean="0"/>
              <a:t/>
            </a:r>
            <a:br>
              <a:rPr lang="pl-PL" sz="2800" b="1" dirty="0" smtClean="0"/>
            </a:br>
            <a:r>
              <a:rPr lang="pl-PL" sz="2700" b="1" dirty="0">
                <a:solidFill>
                  <a:srgbClr val="000000"/>
                </a:solidFill>
              </a:rPr>
              <a:t/>
            </a:r>
            <a:br>
              <a:rPr lang="pl-PL" sz="2700" b="1" dirty="0">
                <a:solidFill>
                  <a:srgbClr val="000000"/>
                </a:solidFill>
              </a:rPr>
            </a:br>
            <a:r>
              <a:rPr lang="en-GB" sz="2700" b="1" dirty="0">
                <a:solidFill>
                  <a:srgbClr val="000000"/>
                </a:solidFill>
              </a:rPr>
              <a:t/>
            </a:r>
            <a:br>
              <a:rPr lang="en-GB" sz="2700" b="1" dirty="0">
                <a:solidFill>
                  <a:srgbClr val="000000"/>
                </a:solidFill>
              </a:rPr>
            </a:br>
            <a:r>
              <a:rPr lang="en-GB" sz="2700" b="1" dirty="0" err="1" smtClean="0">
                <a:solidFill>
                  <a:srgbClr val="000000"/>
                </a:solidFill>
              </a:rPr>
              <a:t>kom</a:t>
            </a:r>
            <a:r>
              <a:rPr lang="pl-PL" sz="2700" b="1" dirty="0" smtClean="0">
                <a:solidFill>
                  <a:srgbClr val="000000"/>
                </a:solidFill>
              </a:rPr>
              <a:t>.</a:t>
            </a:r>
            <a:r>
              <a:rPr lang="en-GB" sz="2700" b="1" dirty="0" smtClean="0">
                <a:solidFill>
                  <a:srgbClr val="000000"/>
                </a:solidFill>
              </a:rPr>
              <a:t> </a:t>
            </a:r>
            <a:r>
              <a:rPr lang="en-GB" sz="2700" b="1" dirty="0">
                <a:solidFill>
                  <a:srgbClr val="000000"/>
                </a:solidFill>
              </a:rPr>
              <a:t>508 801 850</a:t>
            </a:r>
            <a:br>
              <a:rPr lang="en-GB" sz="2700" b="1" dirty="0">
                <a:solidFill>
                  <a:srgbClr val="000000"/>
                </a:solidFill>
              </a:rPr>
            </a:br>
            <a:r>
              <a:rPr lang="en-GB" sz="2700" b="1" dirty="0">
                <a:solidFill>
                  <a:srgbClr val="000000"/>
                </a:solidFill>
              </a:rPr>
              <a:t>e-mail </a:t>
            </a:r>
            <a:r>
              <a:rPr lang="en-GB" sz="2700" b="1" dirty="0">
                <a:solidFill>
                  <a:srgbClr val="0000FF"/>
                </a:solidFill>
                <a:hlinkClick r:id="rId3"/>
              </a:rPr>
              <a:t>p.antoniewicz@eko.org.pl</a:t>
            </a:r>
            <a:r>
              <a:rPr lang="en-GB" sz="2700" b="1" dirty="0">
                <a:solidFill>
                  <a:srgbClr val="0000FF"/>
                </a:solidFill>
              </a:rPr>
              <a:t/>
            </a:r>
            <a:br>
              <a:rPr lang="en-GB" sz="2700" b="1" dirty="0">
                <a:solidFill>
                  <a:srgbClr val="0000FF"/>
                </a:solidFill>
              </a:rPr>
            </a:br>
            <a:r>
              <a:rPr lang="en-GB" sz="4000" b="1" dirty="0">
                <a:solidFill>
                  <a:srgbClr val="000000"/>
                </a:solidFill>
              </a:rPr>
              <a:t/>
            </a:r>
            <a:br>
              <a:rPr lang="en-GB" sz="4000" b="1" dirty="0">
                <a:solidFill>
                  <a:srgbClr val="000000"/>
                </a:solidFill>
              </a:rPr>
            </a:br>
            <a:r>
              <a:rPr lang="pl-PL" sz="4000" b="1" dirty="0" smtClean="0">
                <a:solidFill>
                  <a:schemeClr val="tx1"/>
                </a:solidFill>
              </a:rPr>
              <a:t/>
            </a:r>
            <a:br>
              <a:rPr lang="pl-PL" sz="4000" b="1" dirty="0" smtClean="0">
                <a:solidFill>
                  <a:schemeClr val="tx1"/>
                </a:solidFill>
              </a:rPr>
            </a:br>
            <a:r>
              <a:rPr lang="pl-PL" sz="2400" b="1" dirty="0" smtClean="0">
                <a:solidFill>
                  <a:schemeClr val="tx1"/>
                </a:solidFill>
              </a:rPr>
              <a:t/>
            </a:r>
            <a:br>
              <a:rPr lang="pl-PL" sz="2400" b="1" dirty="0" smtClean="0">
                <a:solidFill>
                  <a:schemeClr val="tx1"/>
                </a:solidFill>
              </a:rPr>
            </a:br>
            <a:r>
              <a:rPr lang="pl-PL" sz="1800" b="1" dirty="0" smtClean="0">
                <a:solidFill>
                  <a:schemeClr val="tx1"/>
                </a:solidFill>
              </a:rPr>
              <a:t/>
            </a:r>
            <a:br>
              <a:rPr lang="pl-PL" sz="1800" b="1" dirty="0" smtClean="0">
                <a:solidFill>
                  <a:schemeClr val="tx1"/>
                </a:solidFill>
              </a:rPr>
            </a:br>
            <a:r>
              <a:rPr lang="pl-PL" sz="1800" b="1" dirty="0" smtClean="0">
                <a:solidFill>
                  <a:schemeClr val="tx1"/>
                </a:solidFill>
              </a:rPr>
              <a:t/>
            </a:r>
            <a:br>
              <a:rPr lang="pl-PL" sz="1800" b="1" dirty="0" smtClean="0">
                <a:solidFill>
                  <a:schemeClr val="tx1"/>
                </a:solidFill>
              </a:rPr>
            </a:br>
            <a:endParaRPr lang="en-GB" sz="2800" b="1" i="1" dirty="0" smtClean="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barn(outVertical)">
                                      <p:cBhvr>
                                        <p:cTn id="7" dur="500"/>
                                        <p:tgtEl>
                                          <p:spTgt spid="3075"/>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3078"/>
                                        </p:tgtEl>
                                        <p:attrNameLst>
                                          <p:attrName>style.visibility</p:attrName>
                                        </p:attrNameLst>
                                      </p:cBhvr>
                                      <p:to>
                                        <p:strVal val="visible"/>
                                      </p:to>
                                    </p:set>
                                    <p:animEffect transition="in" filter="barn(outVertical)">
                                      <p:cBhvr>
                                        <p:cTn id="11" dur="5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307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Podejmowanie działalności gospodarczej </a:t>
            </a:r>
            <a:endParaRPr lang="pl-PL" dirty="0"/>
          </a:p>
        </p:txBody>
      </p:sp>
      <p:sp>
        <p:nvSpPr>
          <p:cNvPr id="5" name="Rectangle 2"/>
          <p:cNvSpPr>
            <a:spLocks noGrp="1" noChangeArrowheads="1"/>
          </p:cNvSpPr>
          <p:nvPr>
            <p:ph idx="1"/>
          </p:nvPr>
        </p:nvSpPr>
        <p:spPr bwMode="auto">
          <a:xfrm>
            <a:off x="457200" y="1417638"/>
            <a:ext cx="8391847" cy="489364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2400" b="0" u="none" strike="noStrike" cap="none" normalizeH="0" baseline="0" dirty="0" smtClean="0">
                <a:ln>
                  <a:noFill/>
                </a:ln>
                <a:solidFill>
                  <a:srgbClr val="333333"/>
                </a:solidFill>
                <a:effectLst/>
                <a:ea typeface="Times New Roman" panose="02020603050405020304" pitchFamily="18" charset="0"/>
              </a:rPr>
              <a:t>1. Pomoc na operację jest przyznawana, jeżeli:</a:t>
            </a:r>
            <a:endParaRPr kumimoji="0" lang="pl-PL" altLang="pl-PL" sz="2400" b="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2400" b="0" u="none" strike="noStrike" cap="none" normalizeH="0" baseline="0" dirty="0" smtClean="0">
                <a:ln>
                  <a:noFill/>
                </a:ln>
                <a:solidFill>
                  <a:srgbClr val="333333"/>
                </a:solidFill>
                <a:effectLst/>
                <a:ea typeface="Times New Roman" panose="02020603050405020304" pitchFamily="18" charset="0"/>
              </a:rPr>
              <a:t>1) podmiot ubiegający się o jej przyznanie:</a:t>
            </a:r>
            <a:endParaRPr kumimoji="0" lang="pl-PL" altLang="pl-PL" sz="2400" b="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2400" b="0" u="none" strike="noStrike" cap="none" normalizeH="0" baseline="0" dirty="0" smtClean="0">
                <a:ln>
                  <a:noFill/>
                </a:ln>
                <a:solidFill>
                  <a:srgbClr val="333333"/>
                </a:solidFill>
                <a:effectLst/>
                <a:ea typeface="Times New Roman" panose="02020603050405020304" pitchFamily="18" charset="0"/>
              </a:rPr>
              <a:t>a) nie podlega ubezpieczeniu społecznemu rolników z mocy ustawy i w pełnym zakresie, chyba że podejmuje działalność gospodarczą</a:t>
            </a:r>
            <a:r>
              <a:rPr kumimoji="0" lang="pl-PL" altLang="pl-PL" sz="2400" b="0" u="none" strike="noStrike" cap="none" normalizeH="0" dirty="0" smtClean="0">
                <a:ln>
                  <a:noFill/>
                </a:ln>
                <a:solidFill>
                  <a:srgbClr val="333333"/>
                </a:solidFill>
                <a:effectLst/>
                <a:ea typeface="Times New Roman" panose="02020603050405020304" pitchFamily="18" charset="0"/>
              </a:rPr>
              <a:t> </a:t>
            </a:r>
            <a:r>
              <a:rPr kumimoji="0" lang="pl-PL" altLang="pl-PL" sz="2400" b="0" u="none" strike="noStrike" cap="none" normalizeH="0" baseline="0" dirty="0" smtClean="0">
                <a:ln>
                  <a:noFill/>
                </a:ln>
                <a:solidFill>
                  <a:srgbClr val="333333"/>
                </a:solidFill>
                <a:effectLst/>
                <a:ea typeface="Times New Roman" panose="02020603050405020304" pitchFamily="18" charset="0"/>
              </a:rPr>
              <a:t>jako produkcja artykułów spożywczych lub produkcja napojów,</a:t>
            </a:r>
            <a:endParaRPr kumimoji="0" lang="pl-PL" altLang="pl-PL" sz="2400" b="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2400" b="0" u="none" strike="noStrike" cap="none" normalizeH="0" baseline="0" dirty="0" smtClean="0">
                <a:ln>
                  <a:noFill/>
                </a:ln>
                <a:solidFill>
                  <a:srgbClr val="333333"/>
                </a:solidFill>
                <a:effectLst/>
                <a:ea typeface="Times New Roman" panose="02020603050405020304" pitchFamily="18" charset="0"/>
              </a:rPr>
              <a:t>b) w okresie 2 lat poprzedzających dzień złożenia wniosku o przyznanie tej pomocy nie wykonywał działalności gospodarczej, do której stosuje się przepisy ustawy z dnia 2 lipca 2004 r. o swobodzie działalności gospodarczej, w szczególności nie był wpisany do Centralnej Ewidencji i Informacji o Działalności Gospodarczej</a:t>
            </a:r>
            <a:r>
              <a:rPr lang="pl-PL" altLang="pl-PL" sz="2400" dirty="0">
                <a:solidFill>
                  <a:srgbClr val="FF0000"/>
                </a:solidFill>
                <a:ea typeface="Times New Roman" panose="02020603050405020304" pitchFamily="18" charset="0"/>
              </a:rPr>
              <a:t> </a:t>
            </a:r>
            <a:r>
              <a:rPr kumimoji="0" lang="pl-PL" altLang="pl-PL" sz="2400" b="0" u="none" strike="noStrike" cap="none" normalizeH="0" baseline="0" dirty="0" smtClean="0">
                <a:ln>
                  <a:noFill/>
                </a:ln>
                <a:solidFill>
                  <a:srgbClr val="333333"/>
                </a:solidFill>
                <a:effectLst/>
                <a:ea typeface="Times New Roman" panose="02020603050405020304" pitchFamily="18" charset="0"/>
              </a:rPr>
              <a:t>- i nie została mu dotychczas przyznana pomoc na operację w tym zakresie;</a:t>
            </a:r>
            <a:endParaRPr kumimoji="0" lang="pl-PL" altLang="pl-PL" sz="2400" b="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313154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Podejmowanie działalności gospodarczej </a:t>
            </a:r>
            <a:endParaRPr lang="pl-PL" dirty="0"/>
          </a:p>
        </p:txBody>
      </p:sp>
      <p:sp>
        <p:nvSpPr>
          <p:cNvPr id="5" name="Rectangle 2"/>
          <p:cNvSpPr>
            <a:spLocks noGrp="1" noChangeArrowheads="1"/>
          </p:cNvSpPr>
          <p:nvPr>
            <p:ph idx="1"/>
          </p:nvPr>
        </p:nvSpPr>
        <p:spPr bwMode="auto">
          <a:xfrm>
            <a:off x="428625" y="1494302"/>
            <a:ext cx="8391847" cy="440120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2000" b="0" i="0" strike="noStrike" cap="none" normalizeH="0" baseline="0" dirty="0" smtClean="0">
                <a:ln>
                  <a:noFill/>
                </a:ln>
                <a:effectLst/>
                <a:ea typeface="Times New Roman" panose="02020603050405020304" pitchFamily="18" charset="0"/>
              </a:rPr>
              <a:t>2) operacja zakłada podjęcie we własnym imieniu działalności gospodarczej, do której stosuje się przepisy ustawy z dnia 2 lipca 2004 r. o swobodzie działalności gospodarczej, i jej wykonywanie do dnia, w którym upłynie 2 lata od dnia wypłaty płatności końcowej, oraz:</a:t>
            </a:r>
            <a:endParaRPr kumimoji="0" lang="pl-PL" altLang="pl-PL" sz="2000" b="0" i="0"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2000" b="0" i="0" u="none" strike="noStrike" cap="none" normalizeH="0" baseline="0" dirty="0" smtClean="0">
                <a:ln>
                  <a:noFill/>
                </a:ln>
                <a:solidFill>
                  <a:srgbClr val="333333"/>
                </a:solidFill>
                <a:effectLst/>
                <a:ea typeface="Times New Roman" panose="02020603050405020304" pitchFamily="18" charset="0"/>
              </a:rPr>
              <a:t>a) </a:t>
            </a:r>
            <a:r>
              <a:rPr kumimoji="0" lang="pl-PL" altLang="pl-PL" sz="2000" b="0" i="0" strike="noStrike" cap="none" normalizeH="0" baseline="0" dirty="0" smtClean="0">
                <a:ln>
                  <a:noFill/>
                </a:ln>
                <a:effectLst/>
                <a:ea typeface="Times New Roman" panose="02020603050405020304" pitchFamily="18" charset="0"/>
              </a:rPr>
              <a:t>zgłoszenie podmiotu ubiegającego się o przyznanie pomocy do ubezpieczenia emerytalnego, ubezpieczeń rentowych i ubezpieczenia wypadkowego na podstawie przepisów o systemie ubezpieczeń społecznych z tytułu wykonywania tej działalności i podleganie tym ubezpieczeniom do dnia, w którym upłynie 2 lata od dnia wypłaty płatności końcowej, lub</a:t>
            </a:r>
            <a:endParaRPr kumimoji="0" lang="pl-PL" altLang="pl-PL" sz="2000" b="0" i="0"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2000" b="0" i="0" strike="noStrike" cap="none" normalizeH="0" baseline="0" dirty="0" smtClean="0">
                <a:ln>
                  <a:noFill/>
                </a:ln>
                <a:effectLst/>
                <a:ea typeface="Times New Roman" panose="02020603050405020304" pitchFamily="18" charset="0"/>
              </a:rPr>
              <a:t>b) utworzenie co najmniej jednego miejsca pracy w przeliczeniu na pełne etaty średnioroczne, gdy jest to uzasadnione zakresem realizacji operacji, zatrudnienie osoby, dla której zostanie utworzone to miejsce pracy, na podstawie umowy o pracę, a także utrzymanie utworzonych miejsc pracy do dnia, w którym upłynie 2 lata od dnia wypłaty płatności końcowej;</a:t>
            </a:r>
            <a:endParaRPr kumimoji="0" lang="pl-PL" altLang="pl-PL" sz="2000" b="0" i="0" strike="noStrike" cap="none" normalizeH="0" baseline="0" dirty="0" smtClean="0">
              <a:ln>
                <a:noFill/>
              </a:ln>
              <a:effectLst/>
            </a:endParaRPr>
          </a:p>
        </p:txBody>
      </p:sp>
    </p:spTree>
    <p:extLst>
      <p:ext uri="{BB962C8B-B14F-4D97-AF65-F5344CB8AC3E}">
        <p14:creationId xmlns:p14="http://schemas.microsoft.com/office/powerpoint/2010/main" val="2896466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Podejmowanie działalności gospodarczej </a:t>
            </a:r>
            <a:endParaRPr lang="pl-PL" dirty="0"/>
          </a:p>
        </p:txBody>
      </p:sp>
      <p:sp>
        <p:nvSpPr>
          <p:cNvPr id="5" name="Rectangle 2"/>
          <p:cNvSpPr>
            <a:spLocks noGrp="1" noChangeArrowheads="1"/>
          </p:cNvSpPr>
          <p:nvPr>
            <p:ph idx="1"/>
          </p:nvPr>
        </p:nvSpPr>
        <p:spPr bwMode="auto">
          <a:xfrm>
            <a:off x="428625" y="1506612"/>
            <a:ext cx="8391847" cy="437658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buNone/>
            </a:pPr>
            <a:r>
              <a:rPr lang="pl-PL" sz="2400" dirty="0"/>
              <a:t>3) </a:t>
            </a:r>
            <a:r>
              <a:rPr lang="pl-PL" sz="2400" dirty="0" smtClean="0"/>
              <a:t>koszty </a:t>
            </a:r>
            <a:r>
              <a:rPr lang="pl-PL" sz="2400" dirty="0"/>
              <a:t>planowane do poniesienia w ramach operacji:</a:t>
            </a:r>
          </a:p>
          <a:p>
            <a:pPr marL="0" indent="0">
              <a:buNone/>
            </a:pPr>
            <a:r>
              <a:rPr lang="pl-PL" sz="2400" dirty="0"/>
              <a:t>a) mieszczą się w zakresie kosztów, o których mowa w § 17 ust. 1,</a:t>
            </a:r>
          </a:p>
          <a:p>
            <a:pPr marL="0" indent="0">
              <a:buNone/>
            </a:pPr>
            <a:r>
              <a:rPr lang="pl-PL" sz="2400" dirty="0"/>
              <a:t>b) nie są kosztami inwestycji polegającej na budowie albo przebudowie liniowych obiektów budowlanych w części dotyczącej realizacji odcinków zlokalizowanych poza obszarem wiejskim objętym LSR;</a:t>
            </a:r>
          </a:p>
          <a:p>
            <a:pPr marL="0" indent="0">
              <a:buNone/>
            </a:pPr>
            <a:r>
              <a:rPr lang="pl-PL" sz="2400" dirty="0"/>
              <a:t>4) </a:t>
            </a:r>
            <a:r>
              <a:rPr lang="pl-PL" sz="2400" dirty="0" smtClean="0"/>
              <a:t>biznesplan jest </a:t>
            </a:r>
            <a:r>
              <a:rPr lang="pl-PL" sz="2400" dirty="0"/>
              <a:t>racjonalny i uzasadniony zakresem operacji, w szczególności, jeżeli suma kosztów planowanych do poniesienia w ramach tej operacji, ustalona z uwzględnieniem wartości rynkowej tych kosztów, jest nie niższa niż 70% kwoty, jaką można przyznać na tę operację.</a:t>
            </a:r>
          </a:p>
        </p:txBody>
      </p:sp>
    </p:spTree>
    <p:extLst>
      <p:ext uri="{BB962C8B-B14F-4D97-AF65-F5344CB8AC3E}">
        <p14:creationId xmlns:p14="http://schemas.microsoft.com/office/powerpoint/2010/main" val="1642324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12320</TotalTime>
  <Words>5125</Words>
  <Application>Microsoft Office PowerPoint</Application>
  <PresentationFormat>Pokaz na ekranie (4:3)</PresentationFormat>
  <Paragraphs>433</Paragraphs>
  <Slides>60</Slides>
  <Notes>2</Notes>
  <HiddenSlides>0</HiddenSlides>
  <MMClips>0</MMClips>
  <ScaleCrop>false</ScaleCrop>
  <HeadingPairs>
    <vt:vector size="4" baseType="variant">
      <vt:variant>
        <vt:lpstr>Motyw</vt:lpstr>
      </vt:variant>
      <vt:variant>
        <vt:i4>1</vt:i4>
      </vt:variant>
      <vt:variant>
        <vt:lpstr>Tytuły slajdów</vt:lpstr>
      </vt:variant>
      <vt:variant>
        <vt:i4>60</vt:i4>
      </vt:variant>
    </vt:vector>
  </HeadingPairs>
  <TitlesOfParts>
    <vt:vector size="61" baseType="lpstr">
      <vt:lpstr>Motyw pakietu Office</vt:lpstr>
      <vt:lpstr>Prezentacja programu PowerPoint</vt:lpstr>
      <vt:lpstr>Zakres wsparcia  (rozporządzenie w sprawie szczegółowych warunków i trybu przyznawania pomocy finansowej w ramach poddziałania „Wsparcie na wdrażanie operacji w ramach strategii rozwoju lokalnego kierowanego przez społeczność objętego PROW na lata 2014 – 2020) </vt:lpstr>
      <vt:lpstr>Kto może ubiegać się o pomoc </vt:lpstr>
      <vt:lpstr>Kto może ubiegać się o pomoc </vt:lpstr>
      <vt:lpstr>Forma pomocy</vt:lpstr>
      <vt:lpstr>Limity pomocy</vt:lpstr>
      <vt:lpstr>Podejmowanie działalności gospodarczej </vt:lpstr>
      <vt:lpstr>Podejmowanie działalności gospodarczej </vt:lpstr>
      <vt:lpstr>Podejmowanie działalności gospodarczej </vt:lpstr>
      <vt:lpstr>Rozwijanie działalności gospodarczej </vt:lpstr>
      <vt:lpstr>Rozwijanie działalności gospodarczej </vt:lpstr>
      <vt:lpstr>Koszty kwalifikowane</vt:lpstr>
      <vt:lpstr>Koszty kwalifikowane</vt:lpstr>
      <vt:lpstr>Koszty kwalifikowane</vt:lpstr>
      <vt:lpstr>Refundacja kosztów kwalifikowalnych</vt:lpstr>
      <vt:lpstr>Wkład rzeczowy</vt:lpstr>
      <vt:lpstr>Wkład rzeczowy</vt:lpstr>
      <vt:lpstr>Zasadność zakresu, racjonalność i konkurencyjność wydatków</vt:lpstr>
      <vt:lpstr>Ocena racjonalności kosztów</vt:lpstr>
      <vt:lpstr>Racjonalność na etapie oceny wniosku o przyznanie pomocy</vt:lpstr>
      <vt:lpstr>Warunki kwalifikowalności (1)</vt:lpstr>
      <vt:lpstr>Warunki kwalifikowalności (2)</vt:lpstr>
      <vt:lpstr>Warunki kwalifikowalności (3)</vt:lpstr>
      <vt:lpstr>Lokalne kryteria wyboru</vt:lpstr>
      <vt:lpstr>Podejmowanie działalności gospodarczej   MAX. liczba punktów: 40/ MIN. liczba punktów aby operacja została wybrana: 20</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Rozwijanie działalności gospodarczej  MAX. liczba punktów: 47/ MIN. liczba punktów aby operacja została wybrana: 24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Biznesplan</vt:lpstr>
      <vt:lpstr>Jak ocenić pomysł na biznes?</vt:lpstr>
      <vt:lpstr>Dlaczego upadają firmy?</vt:lpstr>
      <vt:lpstr>Dlaczego upadają firmy?</vt:lpstr>
      <vt:lpstr>Czym jest Biznesplan?</vt:lpstr>
      <vt:lpstr>Istota Biznesplanu</vt:lpstr>
      <vt:lpstr>Cel sporządzania Biznesplanu</vt:lpstr>
      <vt:lpstr>Cechy Biznesplanu</vt:lpstr>
      <vt:lpstr>Cechy Biznesplanu</vt:lpstr>
      <vt:lpstr>Cechy Biznesplanu</vt:lpstr>
      <vt:lpstr>10 porad przygotowania Biznesplanu</vt:lpstr>
      <vt:lpstr>Dziękuję za uwagę!    Paweł Antoniewicz    kom. 508 801 850 e-mail p.antoniewicz@eko.org.pl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mkret</dc:creator>
  <cp:lastModifiedBy>LGD</cp:lastModifiedBy>
  <cp:revision>1090</cp:revision>
  <cp:lastPrinted>2018-07-11T09:12:21Z</cp:lastPrinted>
  <dcterms:created xsi:type="dcterms:W3CDTF">2011-12-01T11:49:08Z</dcterms:created>
  <dcterms:modified xsi:type="dcterms:W3CDTF">2018-07-11T09:12:26Z</dcterms:modified>
</cp:coreProperties>
</file>